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63" r:id="rId1"/>
  </p:sldMasterIdLst>
  <p:notesMasterIdLst>
    <p:notesMasterId r:id="rId13"/>
  </p:notesMasterIdLst>
  <p:handoutMasterIdLst>
    <p:handoutMasterId r:id="rId14"/>
  </p:handoutMasterIdLst>
  <p:sldIdLst>
    <p:sldId id="2203" r:id="rId2"/>
    <p:sldId id="2503" r:id="rId3"/>
    <p:sldId id="2501" r:id="rId4"/>
    <p:sldId id="2516" r:id="rId5"/>
    <p:sldId id="2527" r:id="rId6"/>
    <p:sldId id="2517" r:id="rId7"/>
    <p:sldId id="2525" r:id="rId8"/>
    <p:sldId id="2526" r:id="rId9"/>
    <p:sldId id="2529" r:id="rId10"/>
    <p:sldId id="2530" r:id="rId11"/>
    <p:sldId id="2208" r:id="rId12"/>
  </p:sldIdLst>
  <p:sldSz cx="9144000" cy="6858000" type="screen4x3"/>
  <p:notesSz cx="7102475" cy="10234613"/>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36">
          <p15:clr>
            <a:srgbClr val="A4A3A4"/>
          </p15:clr>
        </p15:guide>
        <p15:guide id="11" pos="2832">
          <p15:clr>
            <a:srgbClr val="A4A3A4"/>
          </p15:clr>
        </p15:guide>
        <p15:guide id="12" pos="336">
          <p15:clr>
            <a:srgbClr val="A4A3A4"/>
          </p15:clr>
        </p15:guide>
        <p15:guide id="13" pos="5424">
          <p15:clr>
            <a:srgbClr val="A4A3A4"/>
          </p15:clr>
        </p15:guide>
        <p15:guide id="14" pos="2928">
          <p15:clr>
            <a:srgbClr val="A4A3A4"/>
          </p15:clr>
        </p15:guide>
        <p15:guide id="15" pos="1968">
          <p15:clr>
            <a:srgbClr val="A4A3A4"/>
          </p15:clr>
        </p15:guide>
        <p15:guide id="16" pos="2070">
          <p15:clr>
            <a:srgbClr val="A4A3A4"/>
          </p15:clr>
        </p15:guide>
        <p15:guide id="17" pos="3792">
          <p15:clr>
            <a:srgbClr val="A4A3A4"/>
          </p15:clr>
        </p15:guide>
        <p15:guide id="18" pos="1104">
          <p15:clr>
            <a:srgbClr val="A4A3A4"/>
          </p15:clr>
        </p15:guide>
        <p15:guide id="19" pos="4656">
          <p15:clr>
            <a:srgbClr val="A4A3A4"/>
          </p15:clr>
        </p15:guide>
        <p15:guide id="20" pos="4560">
          <p15:clr>
            <a:srgbClr val="A4A3A4"/>
          </p15:clr>
        </p15:guide>
        <p15:guide id="21" pos="3696">
          <p15:clr>
            <a:srgbClr val="A4A3A4"/>
          </p15:clr>
        </p15:guide>
        <p15:guide id="22" pos="1200">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aolivas" initials="a" lastIdx="3" clrIdx="1">
    <p:extLst>
      <p:ext uri="{19B8F6BF-5375-455C-9EA6-DF929625EA0E}">
        <p15:presenceInfo xmlns:p15="http://schemas.microsoft.com/office/powerpoint/2012/main" userId="aolivas" providerId="None"/>
      </p:ext>
    </p:extLst>
  </p:cmAuthor>
  <p:cmAuthor id="2" name="ascendo Consulting" initials="aC" lastIdx="10" clrIdx="2">
    <p:extLst>
      <p:ext uri="{19B8F6BF-5375-455C-9EA6-DF929625EA0E}">
        <p15:presenceInfo xmlns:p15="http://schemas.microsoft.com/office/powerpoint/2012/main" userId="9e46fe83a896162f" providerId="Windows Live"/>
      </p:ext>
    </p:extLst>
  </p:cmAuthor>
  <p:cmAuthor id="3" name="Gracia Laguna Valverde" initials="u" lastIdx="19" clrIdx="3">
    <p:extLst>
      <p:ext uri="{19B8F6BF-5375-455C-9EA6-DF929625EA0E}">
        <p15:presenceInfo xmlns:p15="http://schemas.microsoft.com/office/powerpoint/2012/main" userId="Gracia Laguna Valver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E8F0F8"/>
    <a:srgbClr val="FFE1FF"/>
    <a:srgbClr val="531A5C"/>
    <a:srgbClr val="121429"/>
    <a:srgbClr val="D9D9D9"/>
    <a:srgbClr val="DAE0EF"/>
    <a:srgbClr val="C55A11"/>
    <a:srgbClr val="CE793F"/>
    <a:srgbClr val="BDC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6" autoAdjust="0"/>
    <p:restoredTop sz="94434" autoAdjust="0"/>
  </p:normalViewPr>
  <p:slideViewPr>
    <p:cSldViewPr>
      <p:cViewPr varScale="1">
        <p:scale>
          <a:sx n="105" d="100"/>
          <a:sy n="105" d="100"/>
        </p:scale>
        <p:origin x="408" y="108"/>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outlineViewPr>
    <p:cViewPr>
      <p:scale>
        <a:sx n="33" d="100"/>
        <a:sy n="33" d="100"/>
      </p:scale>
      <p:origin x="0" y="26592"/>
    </p:cViewPr>
  </p:outlineViewPr>
  <p:notesTextViewPr>
    <p:cViewPr>
      <p:scale>
        <a:sx n="75" d="100"/>
        <a:sy n="75" d="100"/>
      </p:scale>
      <p:origin x="0" y="0"/>
    </p:cViewPr>
  </p:notesTextViewPr>
  <p:sorterViewPr>
    <p:cViewPr>
      <p:scale>
        <a:sx n="75" d="100"/>
        <a:sy n="75" d="100"/>
      </p:scale>
      <p:origin x="0" y="0"/>
    </p:cViewPr>
  </p:sorterViewPr>
  <p:notesViewPr>
    <p:cSldViewPr>
      <p:cViewPr varScale="1">
        <p:scale>
          <a:sx n="49" d="100"/>
          <a:sy n="49" d="100"/>
        </p:scale>
        <p:origin x="-2712" y="-114"/>
      </p:cViewPr>
      <p:guideLst>
        <p:guide orient="horz" pos="3225"/>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77739" cy="511730"/>
          </a:xfrm>
          <a:prstGeom prst="rect">
            <a:avLst/>
          </a:prstGeom>
        </p:spPr>
        <p:txBody>
          <a:bodyPr vert="horz" lIns="95064" tIns="47532" rIns="95064" bIns="47532" rtlCol="0"/>
          <a:lstStyle>
            <a:lvl1pPr algn="l">
              <a:defRPr sz="1200"/>
            </a:lvl1pPr>
          </a:lstStyle>
          <a:p>
            <a:endParaRPr lang="es-ES" dirty="0">
              <a:latin typeface="Arial" pitchFamily="34" charset="0"/>
              <a:cs typeface="Arial" pitchFamily="34" charset="0"/>
            </a:endParaRPr>
          </a:p>
        </p:txBody>
      </p:sp>
      <p:sp>
        <p:nvSpPr>
          <p:cNvPr id="3" name="Date Placeholder 2"/>
          <p:cNvSpPr>
            <a:spLocks noGrp="1"/>
          </p:cNvSpPr>
          <p:nvPr>
            <p:ph type="dt" sz="quarter" idx="1"/>
          </p:nvPr>
        </p:nvSpPr>
        <p:spPr>
          <a:xfrm>
            <a:off x="4023097" y="2"/>
            <a:ext cx="3077739" cy="511730"/>
          </a:xfrm>
          <a:prstGeom prst="rect">
            <a:avLst/>
          </a:prstGeom>
        </p:spPr>
        <p:txBody>
          <a:bodyPr vert="horz" lIns="95064" tIns="47532" rIns="95064" bIns="47532" rtlCol="0"/>
          <a:lstStyle>
            <a:lvl1pPr algn="r">
              <a:defRPr sz="1200"/>
            </a:lvl1pPr>
          </a:lstStyle>
          <a:p>
            <a:fld id="{35F05CFF-548C-4E04-B325-CF1209D66BDC}" type="datetimeFigureOut">
              <a:rPr lang="es-ES" smtClean="0">
                <a:latin typeface="Arial" pitchFamily="34" charset="0"/>
                <a:cs typeface="Arial" pitchFamily="34" charset="0"/>
              </a:rPr>
              <a:pPr/>
              <a:t>04/02/2016</a:t>
            </a:fld>
            <a:endParaRPr lang="es-ES" dirty="0">
              <a:latin typeface="Arial" pitchFamily="34" charset="0"/>
              <a:cs typeface="Arial" pitchFamily="34" charset="0"/>
            </a:endParaRPr>
          </a:p>
        </p:txBody>
      </p:sp>
      <p:sp>
        <p:nvSpPr>
          <p:cNvPr id="4" name="Footer Placeholder 3"/>
          <p:cNvSpPr>
            <a:spLocks noGrp="1"/>
          </p:cNvSpPr>
          <p:nvPr>
            <p:ph type="ftr" sz="quarter" idx="2"/>
          </p:nvPr>
        </p:nvSpPr>
        <p:spPr>
          <a:xfrm>
            <a:off x="5" y="9721108"/>
            <a:ext cx="3077739" cy="511730"/>
          </a:xfrm>
          <a:prstGeom prst="rect">
            <a:avLst/>
          </a:prstGeom>
        </p:spPr>
        <p:txBody>
          <a:bodyPr vert="horz" lIns="95064" tIns="47532" rIns="95064" bIns="47532" rtlCol="0" anchor="b"/>
          <a:lstStyle>
            <a:lvl1pPr algn="l">
              <a:defRPr sz="1200"/>
            </a:lvl1pPr>
          </a:lstStyle>
          <a:p>
            <a:endParaRPr lang="es-ES" dirty="0">
              <a:latin typeface="Arial" pitchFamily="34" charset="0"/>
              <a:cs typeface="Arial" pitchFamily="34" charset="0"/>
            </a:endParaRPr>
          </a:p>
        </p:txBody>
      </p:sp>
      <p:sp>
        <p:nvSpPr>
          <p:cNvPr id="5" name="Slide Number Placeholder 4"/>
          <p:cNvSpPr>
            <a:spLocks noGrp="1"/>
          </p:cNvSpPr>
          <p:nvPr>
            <p:ph type="sldNum" sz="quarter" idx="3"/>
          </p:nvPr>
        </p:nvSpPr>
        <p:spPr>
          <a:xfrm>
            <a:off x="4023097" y="9721108"/>
            <a:ext cx="3077739" cy="511730"/>
          </a:xfrm>
          <a:prstGeom prst="rect">
            <a:avLst/>
          </a:prstGeom>
        </p:spPr>
        <p:txBody>
          <a:bodyPr vert="horz" lIns="95064" tIns="47532" rIns="95064" bIns="47532" rtlCol="0" anchor="b"/>
          <a:lstStyle>
            <a:lvl1pPr algn="r">
              <a:defRPr sz="1200"/>
            </a:lvl1pPr>
          </a:lstStyle>
          <a:p>
            <a:fld id="{4EE90EF7-3E10-491C-87C2-59674BB3AAF6}" type="slidenum">
              <a:rPr lang="es-ES" smtClean="0">
                <a:latin typeface="Arial" pitchFamily="34" charset="0"/>
                <a:cs typeface="Arial" pitchFamily="34" charset="0"/>
              </a:rPr>
              <a:pPr/>
              <a:t>‹Nº›</a:t>
            </a:fld>
            <a:endParaRPr lang="es-ES" dirty="0">
              <a:latin typeface="Arial" pitchFamily="34" charset="0"/>
              <a:cs typeface="Arial" pitchFamily="34" charset="0"/>
            </a:endParaRPr>
          </a:p>
        </p:txBody>
      </p:sp>
    </p:spTree>
    <p:extLst>
      <p:ext uri="{BB962C8B-B14F-4D97-AF65-F5344CB8AC3E}">
        <p14:creationId xmlns:p14="http://schemas.microsoft.com/office/powerpoint/2010/main" val="668799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77739" cy="511730"/>
          </a:xfrm>
          <a:prstGeom prst="rect">
            <a:avLst/>
          </a:prstGeom>
        </p:spPr>
        <p:txBody>
          <a:bodyPr vert="horz" lIns="95064" tIns="47532" rIns="95064" bIns="47532" rtlCol="0"/>
          <a:lstStyle>
            <a:lvl1pPr algn="l">
              <a:defRPr sz="1200">
                <a:latin typeface="Arial" pitchFamily="34" charset="0"/>
                <a:cs typeface="Arial" pitchFamily="34" charset="0"/>
              </a:defRPr>
            </a:lvl1pPr>
          </a:lstStyle>
          <a:p>
            <a:endParaRPr lang="es-ES_tradnl" dirty="0"/>
          </a:p>
        </p:txBody>
      </p:sp>
      <p:sp>
        <p:nvSpPr>
          <p:cNvPr id="3" name="Date Placeholder 2"/>
          <p:cNvSpPr>
            <a:spLocks noGrp="1"/>
          </p:cNvSpPr>
          <p:nvPr>
            <p:ph type="dt" idx="1"/>
          </p:nvPr>
        </p:nvSpPr>
        <p:spPr>
          <a:xfrm>
            <a:off x="4023097" y="2"/>
            <a:ext cx="3077739" cy="511730"/>
          </a:xfrm>
          <a:prstGeom prst="rect">
            <a:avLst/>
          </a:prstGeom>
        </p:spPr>
        <p:txBody>
          <a:bodyPr vert="horz" lIns="95064" tIns="47532" rIns="95064" bIns="47532" rtlCol="0"/>
          <a:lstStyle>
            <a:lvl1pPr algn="r">
              <a:defRPr sz="1200">
                <a:latin typeface="Arial" pitchFamily="34" charset="0"/>
                <a:cs typeface="Arial" pitchFamily="34" charset="0"/>
              </a:defRPr>
            </a:lvl1pPr>
          </a:lstStyle>
          <a:p>
            <a:fld id="{5EFB8DA3-BCA9-4B7D-B50D-14F47506B614}" type="datetimeFigureOut">
              <a:rPr lang="es-ES_tradnl" smtClean="0"/>
              <a:pPr/>
              <a:t>04/02/2016</a:t>
            </a:fld>
            <a:endParaRPr lang="es-ES_tradnl" dirty="0"/>
          </a:p>
        </p:txBody>
      </p:sp>
      <p:sp>
        <p:nvSpPr>
          <p:cNvPr id="4" name="Slide Image Placeholder 3"/>
          <p:cNvSpPr>
            <a:spLocks noGrp="1" noRot="1" noChangeAspect="1"/>
          </p:cNvSpPr>
          <p:nvPr>
            <p:ph type="sldImg" idx="2"/>
          </p:nvPr>
        </p:nvSpPr>
        <p:spPr>
          <a:xfrm>
            <a:off x="990600" y="766763"/>
            <a:ext cx="5121275" cy="3840162"/>
          </a:xfrm>
          <a:prstGeom prst="rect">
            <a:avLst/>
          </a:prstGeom>
          <a:noFill/>
          <a:ln w="12700">
            <a:solidFill>
              <a:prstClr val="black"/>
            </a:solidFill>
          </a:ln>
        </p:spPr>
        <p:txBody>
          <a:bodyPr vert="horz" lIns="95064" tIns="47532" rIns="95064" bIns="47532" rtlCol="0" anchor="ctr"/>
          <a:lstStyle/>
          <a:p>
            <a:endParaRPr lang="en-GB" dirty="0"/>
          </a:p>
        </p:txBody>
      </p:sp>
      <p:sp>
        <p:nvSpPr>
          <p:cNvPr id="5" name="Notes Placeholder 4"/>
          <p:cNvSpPr>
            <a:spLocks noGrp="1"/>
          </p:cNvSpPr>
          <p:nvPr>
            <p:ph type="body" sz="quarter" idx="3"/>
          </p:nvPr>
        </p:nvSpPr>
        <p:spPr>
          <a:xfrm>
            <a:off x="710248" y="4861444"/>
            <a:ext cx="5681980" cy="4605575"/>
          </a:xfrm>
          <a:prstGeom prst="rect">
            <a:avLst/>
          </a:prstGeom>
        </p:spPr>
        <p:txBody>
          <a:bodyPr vert="horz" lIns="95064" tIns="47532" rIns="95064" bIns="47532" rtlCol="0">
            <a:normAutofit/>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6" name="Footer Placeholder 5"/>
          <p:cNvSpPr>
            <a:spLocks noGrp="1"/>
          </p:cNvSpPr>
          <p:nvPr>
            <p:ph type="ftr" sz="quarter" idx="4"/>
          </p:nvPr>
        </p:nvSpPr>
        <p:spPr>
          <a:xfrm>
            <a:off x="5" y="9721108"/>
            <a:ext cx="3077739" cy="511730"/>
          </a:xfrm>
          <a:prstGeom prst="rect">
            <a:avLst/>
          </a:prstGeom>
        </p:spPr>
        <p:txBody>
          <a:bodyPr vert="horz" lIns="95064" tIns="47532" rIns="95064" bIns="47532" rtlCol="0" anchor="b"/>
          <a:lstStyle>
            <a:lvl1pPr algn="l">
              <a:defRPr sz="1200">
                <a:latin typeface="Arial" pitchFamily="34" charset="0"/>
                <a:cs typeface="Arial" pitchFamily="34" charset="0"/>
              </a:defRPr>
            </a:lvl1pPr>
          </a:lstStyle>
          <a:p>
            <a:endParaRPr lang="es-ES_tradnl" dirty="0"/>
          </a:p>
        </p:txBody>
      </p:sp>
      <p:sp>
        <p:nvSpPr>
          <p:cNvPr id="7" name="Slide Number Placeholder 6"/>
          <p:cNvSpPr>
            <a:spLocks noGrp="1"/>
          </p:cNvSpPr>
          <p:nvPr>
            <p:ph type="sldNum" sz="quarter" idx="5"/>
          </p:nvPr>
        </p:nvSpPr>
        <p:spPr>
          <a:xfrm>
            <a:off x="4023097" y="9721108"/>
            <a:ext cx="3077739" cy="511730"/>
          </a:xfrm>
          <a:prstGeom prst="rect">
            <a:avLst/>
          </a:prstGeom>
        </p:spPr>
        <p:txBody>
          <a:bodyPr vert="horz" lIns="95064" tIns="47532" rIns="95064" bIns="47532" rtlCol="0" anchor="b"/>
          <a:lstStyle>
            <a:lvl1pPr algn="r">
              <a:defRPr sz="1200">
                <a:latin typeface="Arial" pitchFamily="34" charset="0"/>
                <a:cs typeface="Arial" pitchFamily="34" charset="0"/>
              </a:defRPr>
            </a:lvl1pPr>
          </a:lstStyle>
          <a:p>
            <a:fld id="{F07B8F03-BC93-4120-96CA-A36DF640BE24}" type="slidenum">
              <a:rPr lang="es-ES_tradnl" smtClean="0"/>
              <a:pPr/>
              <a:t>‹Nº›</a:t>
            </a:fld>
            <a:endParaRPr lang="es-ES_tradnl" dirty="0"/>
          </a:p>
        </p:txBody>
      </p:sp>
    </p:spTree>
    <p:extLst>
      <p:ext uri="{BB962C8B-B14F-4D97-AF65-F5344CB8AC3E}">
        <p14:creationId xmlns:p14="http://schemas.microsoft.com/office/powerpoint/2010/main" val="31402213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2369A26-ACDE-43FC-A37D-F273A48D379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26135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s-ES_tradnl" noProof="0" dirty="0" smtClean="0"/>
              <a:t>Haga clic para modificar el estilo de título del patrón</a:t>
            </a:r>
            <a:endParaRPr lang="es-ES_tradnl" noProof="0" dirty="0"/>
          </a:p>
        </p:txBody>
      </p: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_tradnl" dirty="0" smtClean="0">
                <a:solidFill>
                  <a:prstClr val="black"/>
                </a:solidFill>
              </a:rPr>
              <a:t> </a:t>
            </a:r>
            <a:fld id="{C9DC9C4C-BE8E-479E-9D73-876A7F7E2B01}" type="slidenum">
              <a:rPr lang="es-ES_tradnl" smtClean="0">
                <a:solidFill>
                  <a:prstClr val="black"/>
                </a:solidFill>
              </a:rPr>
              <a:pPr/>
              <a:t>‹Nº›</a:t>
            </a:fld>
            <a:endParaRPr lang="es-ES_tradnl" dirty="0">
              <a:solidFill>
                <a:prstClr val="black"/>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_tradnl" dirty="0">
              <a:solidFill>
                <a:prstClr val="black"/>
              </a:solidFill>
            </a:endParaRPr>
          </a:p>
        </p:txBody>
      </p:sp>
    </p:spTree>
    <p:extLst>
      <p:ext uri="{BB962C8B-B14F-4D97-AF65-F5344CB8AC3E}">
        <p14:creationId xmlns:p14="http://schemas.microsoft.com/office/powerpoint/2010/main" val="218784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endParaRPr lang="en-US" dirty="0">
              <a:solidFill>
                <a:prstClr val="black"/>
              </a:solidFill>
            </a:endParaRPr>
          </a:p>
        </p:txBody>
      </p:sp>
      <p:sp>
        <p:nvSpPr>
          <p:cNvPr id="6" name="5 Marcador de número de diapositiva"/>
          <p:cNvSpPr>
            <a:spLocks noGrp="1"/>
          </p:cNvSpPr>
          <p:nvPr>
            <p:ph type="sldNum" sz="quarter" idx="12"/>
          </p:nvPr>
        </p:nvSpPr>
        <p:spPr/>
        <p:txBody>
          <a:bodyPr/>
          <a:lstStyle/>
          <a:p>
            <a:fld id="{D80960CE-FBA5-499A-B7DB-AA75AC0885D8}"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861488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4 Objeto" hidden="1"/>
          <p:cNvGraphicFramePr>
            <a:graphicFrameLocks noChangeAspect="1"/>
          </p:cNvGraphicFramePr>
          <p:nvPr userDrawn="1">
            <p:custDataLst>
              <p:tags r:id="rId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0823" name="Diapositiva de think-cell" r:id="rId6" imgW="270" imgH="270" progId="TCLayout.ActiveDocument.1">
                  <p:embed/>
                </p:oleObj>
              </mc:Choice>
              <mc:Fallback>
                <p:oleObj name="Diapositiva de think-cell"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s-ES_tradnl" noProof="0" dirty="0" err="1" smtClean="0"/>
              <a:t>Click</a:t>
            </a:r>
            <a:r>
              <a:rPr lang="es-ES_tradnl" noProof="0" dirty="0" smtClean="0"/>
              <a:t> </a:t>
            </a:r>
            <a:r>
              <a:rPr lang="es-ES_tradnl" noProof="0" dirty="0" err="1" smtClean="0"/>
              <a:t>to</a:t>
            </a:r>
            <a:r>
              <a:rPr lang="es-ES_tradnl" noProof="0" dirty="0" smtClean="0"/>
              <a:t> </a:t>
            </a:r>
            <a:r>
              <a:rPr lang="es-ES_tradnl" noProof="0" dirty="0" err="1" smtClean="0"/>
              <a:t>edit</a:t>
            </a:r>
            <a:r>
              <a:rPr lang="es-ES_tradnl" noProof="0" dirty="0" smtClean="0"/>
              <a:t/>
            </a:r>
            <a:br>
              <a:rPr lang="es-ES_tradnl" noProof="0" dirty="0" smtClean="0"/>
            </a:br>
            <a:r>
              <a:rPr lang="es-ES_tradnl" noProof="0" dirty="0" smtClean="0"/>
              <a:t>Master </a:t>
            </a:r>
            <a:r>
              <a:rPr lang="es-ES_tradnl" noProof="0" dirty="0" err="1" smtClean="0"/>
              <a:t>title</a:t>
            </a:r>
            <a:r>
              <a:rPr lang="es-ES_tradnl" noProof="0" dirty="0" smtClean="0"/>
              <a:t> </a:t>
            </a:r>
            <a:r>
              <a:rPr lang="es-ES_tradnl" noProof="0" dirty="0" err="1" smtClean="0"/>
              <a:t>style</a:t>
            </a:r>
            <a:endParaRPr lang="es-ES_tradnl"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s-ES_tradnl" noProof="0" dirty="0" smtClean="0"/>
              <a:t>Haga clic para modificar el estilo de texto del patrón</a:t>
            </a:r>
          </a:p>
          <a:p>
            <a:pPr lvl="1"/>
            <a:r>
              <a:rPr lang="es-ES_tradnl" noProof="0" dirty="0" smtClean="0"/>
              <a:t>Segundo nivel</a:t>
            </a:r>
          </a:p>
          <a:p>
            <a:pPr lvl="2"/>
            <a:r>
              <a:rPr lang="es-ES_tradnl" noProof="0" dirty="0" smtClean="0"/>
              <a:t>Tercer nivel</a:t>
            </a:r>
          </a:p>
          <a:p>
            <a:pPr lvl="3"/>
            <a:r>
              <a:rPr lang="es-ES_tradnl" noProof="0" dirty="0" smtClean="0"/>
              <a:t>Cuarto nivel</a:t>
            </a:r>
          </a:p>
          <a:p>
            <a:pPr lvl="4"/>
            <a:r>
              <a:rPr lang="es-ES_tradnl" noProof="0" dirty="0" smtClean="0"/>
              <a:t>Quinto nivel</a:t>
            </a:r>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s-ES_tradnl" dirty="0" smtClean="0">
                <a:solidFill>
                  <a:prstClr val="black"/>
                </a:solidFill>
              </a:rPr>
              <a:t>Slide </a:t>
            </a:r>
            <a:fld id="{C9DC9C4C-BE8E-479E-9D73-876A7F7E2B01}" type="slidenum">
              <a:rPr lang="es-ES_tradnl" smtClean="0">
                <a:solidFill>
                  <a:prstClr val="black"/>
                </a:solidFill>
              </a:rPr>
              <a:pPr/>
              <a:t>‹Nº›</a:t>
            </a:fld>
            <a:endParaRPr lang="es-ES_tradnl" dirty="0">
              <a:solidFill>
                <a:prstClr val="black"/>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endParaRPr lang="es-ES_tradnl" dirty="0">
              <a:solidFill>
                <a:prstClr val="black"/>
              </a:solidFill>
            </a:endParaRPr>
          </a:p>
        </p:txBody>
      </p:sp>
      <p:cxnSp>
        <p:nvCxnSpPr>
          <p:cNvPr id="10" name="7 Conector recto"/>
          <p:cNvCxnSpPr/>
          <p:nvPr userDrawn="1"/>
        </p:nvCxnSpPr>
        <p:spPr>
          <a:xfrm>
            <a:off x="263614" y="6324600"/>
            <a:ext cx="855685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ángulo 6"/>
          <p:cNvSpPr/>
          <p:nvPr userDrawn="1"/>
        </p:nvSpPr>
        <p:spPr>
          <a:xfrm>
            <a:off x="2438400" y="6476999"/>
            <a:ext cx="5104621" cy="230832"/>
          </a:xfrm>
          <a:prstGeom prst="rect">
            <a:avLst/>
          </a:prstGeom>
        </p:spPr>
        <p:txBody>
          <a:bodyPr wrap="square">
            <a:spAutoFit/>
          </a:bodyPr>
          <a:lstStyle/>
          <a:p>
            <a:pPr algn="l">
              <a:spcAft>
                <a:spcPts val="0"/>
              </a:spcAft>
            </a:pPr>
            <a:r>
              <a:rPr lang="es-ES" sz="900" b="1"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Ascendo</a:t>
            </a:r>
            <a:r>
              <a:rPr lang="es-ES" sz="9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Consulting Sanidad &amp; </a:t>
            </a:r>
            <a:r>
              <a:rPr lang="es-ES" sz="900" b="1" baseline="0" dirty="0" err="1"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Farma</a:t>
            </a:r>
            <a:r>
              <a:rPr lang="es-ES" sz="900" b="1" baseline="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 </a:t>
            </a:r>
            <a:r>
              <a:rPr lang="es-ES" sz="900" b="1" dirty="0" smtClean="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Proyecto</a:t>
            </a:r>
            <a:r>
              <a:rPr lang="es-ES" sz="900" b="1" baseline="0" dirty="0" smtClean="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MAPEX</a:t>
            </a:r>
            <a:endParaRPr lang="es-ES" sz="900" b="1" dirty="0" smtClean="0">
              <a:solidFill>
                <a:schemeClr val="bg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descr="C:\Users\Javier Letellez\AppData\Local\Microsoft\Windows\Temporary Internet Files\Content.Outlook\PWBOSEW9\Mapex logo_blanco.jpg"/>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63614" y="6404732"/>
            <a:ext cx="772434" cy="381001"/>
          </a:xfrm>
          <a:prstGeom prst="rect">
            <a:avLst/>
          </a:prstGeom>
          <a:noFill/>
          <a:ln>
            <a:noFill/>
          </a:ln>
        </p:spPr>
      </p:pic>
      <p:pic>
        <p:nvPicPr>
          <p:cNvPr id="15" name="Imagen 14"/>
          <p:cNvPicPr>
            <a:picLocks noChangeAspect="1"/>
          </p:cNvPicPr>
          <p:nvPr userDrawn="1"/>
        </p:nvPicPr>
        <p:blipFill>
          <a:blip r:embed="rId9"/>
          <a:stretch>
            <a:fillRect/>
          </a:stretch>
        </p:blipFill>
        <p:spPr>
          <a:xfrm>
            <a:off x="1271831" y="6436081"/>
            <a:ext cx="930786" cy="312667"/>
          </a:xfrm>
          <a:prstGeom prst="rect">
            <a:avLst/>
          </a:prstGeom>
        </p:spPr>
      </p:pic>
    </p:spTree>
    <p:extLst>
      <p:ext uri="{BB962C8B-B14F-4D97-AF65-F5344CB8AC3E}">
        <p14:creationId xmlns:p14="http://schemas.microsoft.com/office/powerpoint/2010/main" val="3420410882"/>
      </p:ext>
    </p:extLst>
  </p:cSld>
  <p:clrMap bg1="lt1" tx1="dk1" bg2="lt2" tx2="dk2" accent1="accent1" accent2="accent2" accent3="accent3" accent4="accent4" accent5="accent5" accent6="accent6" hlink="hlink" folHlink="folHlink"/>
  <p:sldLayoutIdLst>
    <p:sldLayoutId id="2147483771" r:id="rId1"/>
    <p:sldLayoutId id="2147483805" r:id="rId2"/>
  </p:sldLayoutIdLst>
  <p:hf hdr="0" ftr="0" dt="0"/>
  <p:txStyles>
    <p:titleStyle>
      <a:lvl1pPr algn="l" defTabSz="914400" rtl="0" eaLnBrk="1" latinLnBrk="0" hangingPunct="1">
        <a:lnSpc>
          <a:spcPct val="100000"/>
        </a:lnSpc>
        <a:spcBef>
          <a:spcPct val="0"/>
        </a:spcBef>
        <a:buNone/>
        <a:defRPr sz="16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wmf"/><Relationship Id="rId3" Type="http://schemas.openxmlformats.org/officeDocument/2006/relationships/image" Target="../media/image13.png"/><Relationship Id="rId7" Type="http://schemas.openxmlformats.org/officeDocument/2006/relationships/image" Target="../media/image16.jpeg"/><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7.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34"/>
          <p:cNvSpPr/>
          <p:nvPr/>
        </p:nvSpPr>
        <p:spPr>
          <a:xfrm>
            <a:off x="7620000" y="25833"/>
            <a:ext cx="1524000" cy="900181"/>
          </a:xfrm>
          <a:prstGeom prst="rect">
            <a:avLst/>
          </a:prstGeom>
          <a:solidFill>
            <a:schemeClr val="bg1"/>
          </a:solidFill>
        </p:spPr>
        <p:txBody>
          <a:bodyPr wrap="square" lIns="0" tIns="0" rIns="0" bIns="0" rtlCol="0">
            <a:noAutofit/>
          </a:bodyPr>
          <a:lstStyle/>
          <a:p>
            <a:pPr defTabSz="892637"/>
            <a:endParaRPr sz="1757" dirty="0">
              <a:solidFill>
                <a:prstClr val="black"/>
              </a:solidFill>
            </a:endParaRPr>
          </a:p>
        </p:txBody>
      </p:sp>
      <p:pic>
        <p:nvPicPr>
          <p:cNvPr id="15" name="Imagen 14" descr="C:\Users\Javier Letellez\AppData\Local\Microsoft\Windows\Temporary Internet Files\Content.Outlook\PWBOSEW9\Mapex logo_blanc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917" y="2434651"/>
            <a:ext cx="3447579" cy="2009811"/>
          </a:xfrm>
          <a:prstGeom prst="rect">
            <a:avLst/>
          </a:prstGeom>
          <a:noFill/>
          <a:ln>
            <a:noFill/>
          </a:ln>
        </p:spPr>
      </p:pic>
      <p:sp>
        <p:nvSpPr>
          <p:cNvPr id="4" name="3 Rectángulo"/>
          <p:cNvSpPr/>
          <p:nvPr/>
        </p:nvSpPr>
        <p:spPr>
          <a:xfrm>
            <a:off x="0" y="6244114"/>
            <a:ext cx="9144000" cy="613886"/>
          </a:xfrm>
          <a:prstGeom prst="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prstClr val="white"/>
              </a:solidFill>
            </a:endParaRPr>
          </a:p>
        </p:txBody>
      </p:sp>
      <p:sp>
        <p:nvSpPr>
          <p:cNvPr id="5" name="4 Rectángulo"/>
          <p:cNvSpPr/>
          <p:nvPr/>
        </p:nvSpPr>
        <p:spPr>
          <a:xfrm>
            <a:off x="0" y="6107778"/>
            <a:ext cx="9144000" cy="387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object 4"/>
          <p:cNvSpPr txBox="1"/>
          <p:nvPr/>
        </p:nvSpPr>
        <p:spPr>
          <a:xfrm>
            <a:off x="2895762" y="5374219"/>
            <a:ext cx="1998056" cy="173134"/>
          </a:xfrm>
          <a:prstGeom prst="rect">
            <a:avLst/>
          </a:prstGeom>
        </p:spPr>
        <p:txBody>
          <a:bodyPr wrap="square" lIns="0" tIns="0" rIns="0" bIns="0" rtlCol="0">
            <a:noAutofit/>
          </a:bodyPr>
          <a:lstStyle/>
          <a:p>
            <a:pPr marL="12398" defTabSz="892637">
              <a:lnSpc>
                <a:spcPts val="1103"/>
              </a:lnSpc>
            </a:pPr>
            <a:r>
              <a:rPr sz="976" spc="-171" dirty="0">
                <a:solidFill>
                  <a:prstClr val="white">
                    <a:lumMod val="75000"/>
                  </a:prstClr>
                </a:solidFill>
                <a:latin typeface="MyriadPro-Regularo)"/>
                <a:cs typeface="Arial"/>
              </a:rPr>
              <a:t> </a:t>
            </a:r>
            <a:endParaRPr sz="976" dirty="0">
              <a:solidFill>
                <a:prstClr val="white">
                  <a:lumMod val="75000"/>
                </a:prstClr>
              </a:solidFill>
              <a:latin typeface="MyriadPro-Regularo)"/>
              <a:cs typeface="Arial"/>
            </a:endParaRPr>
          </a:p>
        </p:txBody>
      </p:sp>
      <p:sp>
        <p:nvSpPr>
          <p:cNvPr id="28" name="Marcador de pie de página 31"/>
          <p:cNvSpPr txBox="1">
            <a:spLocks/>
          </p:cNvSpPr>
          <p:nvPr/>
        </p:nvSpPr>
        <p:spPr>
          <a:xfrm>
            <a:off x="7230483" y="6522992"/>
            <a:ext cx="1806013" cy="307723"/>
          </a:xfrm>
          <a:prstGeom prst="rect">
            <a:avLst/>
          </a:prstGeom>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dirty="0" smtClean="0">
                <a:solidFill>
                  <a:prstClr val="black"/>
                </a:solidFill>
                <a:latin typeface="MyriadPro-Regularo)"/>
                <a:cs typeface="Arial" panose="020B0604020202020204" pitchFamily="34" charset="0"/>
              </a:rPr>
              <a:t>www.ascendoconsulting.es</a:t>
            </a:r>
            <a:endParaRPr lang="es-ES" sz="1000" dirty="0">
              <a:solidFill>
                <a:prstClr val="black"/>
              </a:solidFill>
              <a:latin typeface="MyriadPro-Regularo)"/>
              <a:cs typeface="Arial" panose="020B0604020202020204" pitchFamily="34" charset="0"/>
            </a:endParaRPr>
          </a:p>
        </p:txBody>
      </p:sp>
      <p:sp>
        <p:nvSpPr>
          <p:cNvPr id="35" name="Rectángulo 34"/>
          <p:cNvSpPr/>
          <p:nvPr/>
        </p:nvSpPr>
        <p:spPr>
          <a:xfrm>
            <a:off x="46648" y="6582228"/>
            <a:ext cx="5363552" cy="215444"/>
          </a:xfrm>
          <a:prstGeom prst="rect">
            <a:avLst/>
          </a:prstGeom>
        </p:spPr>
        <p:txBody>
          <a:bodyPr wrap="square">
            <a:spAutoFit/>
          </a:bodyPr>
          <a:lstStyle/>
          <a:p>
            <a:pPr>
              <a:spcAft>
                <a:spcPts val="0"/>
              </a:spcAft>
            </a:pPr>
            <a:r>
              <a:rPr lang="es-ES" sz="800" dirty="0" smtClean="0">
                <a:solidFill>
                  <a:srgbClr val="7B7345"/>
                </a:solidFill>
                <a:effectLst/>
                <a:latin typeface="Calibri" panose="020F0502020204030204" pitchFamily="34" charset="0"/>
                <a:ea typeface="Calibri" panose="020F0502020204030204" pitchFamily="34" charset="0"/>
                <a:cs typeface="Times New Roman" panose="02020603050405020304" pitchFamily="18" charset="0"/>
              </a:rPr>
              <a:t>©2016 Ascendo Consulting Sanidad &amp; Farma. Prohibida su revelación o reproducción sin autorización expresa del autor</a:t>
            </a:r>
            <a:endParaRPr lang="en-US" sz="800" dirty="0">
              <a:solidFill>
                <a:srgbClr val="7B734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1 Rectángulo"/>
          <p:cNvSpPr/>
          <p:nvPr/>
        </p:nvSpPr>
        <p:spPr>
          <a:xfrm>
            <a:off x="1188271" y="1479121"/>
            <a:ext cx="7763508" cy="1200329"/>
          </a:xfrm>
          <a:prstGeom prst="rect">
            <a:avLst/>
          </a:prstGeom>
        </p:spPr>
        <p:txBody>
          <a:bodyPr wrap="square">
            <a:spAutoFit/>
          </a:bodyPr>
          <a:lstStyle/>
          <a:p>
            <a:pPr algn="r">
              <a:spcBef>
                <a:spcPts val="600"/>
              </a:spcBef>
              <a:spcAft>
                <a:spcPts val="600"/>
              </a:spcAft>
            </a:pPr>
            <a:r>
              <a:rPr lang="es-ES" sz="2200" b="1" dirty="0" smtClean="0">
                <a:solidFill>
                  <a:srgbClr val="242852">
                    <a:lumMod val="50000"/>
                  </a:srgbClr>
                </a:solidFill>
                <a:latin typeface="MyriadPro-Regular"/>
              </a:rPr>
              <a:t> </a:t>
            </a:r>
            <a:r>
              <a:rPr lang="es-ES" sz="2000" b="1" dirty="0">
                <a:solidFill>
                  <a:srgbClr val="242852">
                    <a:lumMod val="50000"/>
                  </a:srgbClr>
                </a:solidFill>
                <a:latin typeface="MyriadPro-Regular"/>
              </a:rPr>
              <a:t>Proyecto MAPEX: Mapa estratégico de Atención Farmacéutica al paciente externo</a:t>
            </a:r>
          </a:p>
          <a:p>
            <a:pPr algn="r">
              <a:spcBef>
                <a:spcPts val="600"/>
              </a:spcBef>
              <a:spcAft>
                <a:spcPts val="600"/>
              </a:spcAft>
            </a:pPr>
            <a:endParaRPr lang="es-ES" sz="2000" b="1" dirty="0" smtClean="0">
              <a:solidFill>
                <a:srgbClr val="242852">
                  <a:lumMod val="50000"/>
                </a:srgbClr>
              </a:solidFill>
              <a:latin typeface="MyriadPro-Regular"/>
            </a:endParaRPr>
          </a:p>
        </p:txBody>
      </p:sp>
      <p:sp>
        <p:nvSpPr>
          <p:cNvPr id="29" name="object 7"/>
          <p:cNvSpPr/>
          <p:nvPr/>
        </p:nvSpPr>
        <p:spPr>
          <a:xfrm>
            <a:off x="304800" y="395152"/>
            <a:ext cx="328605" cy="294374"/>
          </a:xfrm>
          <a:custGeom>
            <a:avLst/>
            <a:gdLst/>
            <a:ahLst/>
            <a:cxnLst/>
            <a:rect l="l" t="t" r="r" b="b"/>
            <a:pathLst>
              <a:path w="336600" h="301536">
                <a:moveTo>
                  <a:pt x="169544" y="0"/>
                </a:moveTo>
                <a:lnTo>
                  <a:pt x="0" y="295529"/>
                </a:lnTo>
                <a:lnTo>
                  <a:pt x="15455" y="301536"/>
                </a:lnTo>
                <a:lnTo>
                  <a:pt x="169417" y="33121"/>
                </a:lnTo>
                <a:lnTo>
                  <a:pt x="321119" y="301536"/>
                </a:lnTo>
                <a:lnTo>
                  <a:pt x="336600" y="295554"/>
                </a:lnTo>
                <a:lnTo>
                  <a:pt x="169544" y="0"/>
                </a:lnTo>
                <a:close/>
              </a:path>
            </a:pathLst>
          </a:custGeom>
          <a:solidFill>
            <a:srgbClr val="1CACE2"/>
          </a:solidFill>
        </p:spPr>
        <p:txBody>
          <a:bodyPr wrap="square" lIns="0" tIns="0" rIns="0" bIns="0" rtlCol="0">
            <a:noAutofit/>
          </a:bodyPr>
          <a:lstStyle/>
          <a:p>
            <a:pPr defTabSz="892637"/>
            <a:endParaRPr sz="1757" dirty="0">
              <a:solidFill>
                <a:prstClr val="black"/>
              </a:solidFill>
              <a:latin typeface="MyriadPro-Regular"/>
            </a:endParaRPr>
          </a:p>
        </p:txBody>
      </p:sp>
      <p:sp>
        <p:nvSpPr>
          <p:cNvPr id="30" name="object 34"/>
          <p:cNvSpPr/>
          <p:nvPr/>
        </p:nvSpPr>
        <p:spPr>
          <a:xfrm>
            <a:off x="8253311" y="-1957"/>
            <a:ext cx="904136" cy="900181"/>
          </a:xfrm>
          <a:custGeom>
            <a:avLst/>
            <a:gdLst/>
            <a:ahLst/>
            <a:cxnLst/>
            <a:rect l="l" t="t" r="r" b="b"/>
            <a:pathLst>
              <a:path w="926134" h="922083">
                <a:moveTo>
                  <a:pt x="926134" y="10"/>
                </a:moveTo>
                <a:lnTo>
                  <a:pt x="10" y="10"/>
                </a:lnTo>
                <a:lnTo>
                  <a:pt x="926134" y="922083"/>
                </a:lnTo>
                <a:lnTo>
                  <a:pt x="926134" y="10"/>
                </a:lnTo>
                <a:close/>
              </a:path>
            </a:pathLst>
          </a:custGeom>
          <a:solidFill>
            <a:srgbClr val="37ABE1"/>
          </a:solidFill>
        </p:spPr>
        <p:txBody>
          <a:bodyPr wrap="square" lIns="0" tIns="0" rIns="0" bIns="0" rtlCol="0">
            <a:noAutofit/>
          </a:bodyPr>
          <a:lstStyle/>
          <a:p>
            <a:pPr defTabSz="892637"/>
            <a:endParaRPr sz="1757" dirty="0">
              <a:solidFill>
                <a:prstClr val="black"/>
              </a:solidFill>
            </a:endParaRPr>
          </a:p>
        </p:txBody>
      </p:sp>
      <p:pic>
        <p:nvPicPr>
          <p:cNvPr id="13" name="Imagen 12"/>
          <p:cNvPicPr>
            <a:picLocks noChangeAspect="1"/>
          </p:cNvPicPr>
          <p:nvPr/>
        </p:nvPicPr>
        <p:blipFill>
          <a:blip r:embed="rId4"/>
          <a:stretch>
            <a:fillRect/>
          </a:stretch>
        </p:blipFill>
        <p:spPr>
          <a:xfrm>
            <a:off x="245134" y="5777431"/>
            <a:ext cx="1886273" cy="633632"/>
          </a:xfrm>
          <a:prstGeom prst="rect">
            <a:avLst/>
          </a:prstGeom>
        </p:spPr>
      </p:pic>
      <p:sp>
        <p:nvSpPr>
          <p:cNvPr id="14" name="1 Rectángulo"/>
          <p:cNvSpPr/>
          <p:nvPr/>
        </p:nvSpPr>
        <p:spPr>
          <a:xfrm>
            <a:off x="5181600" y="4724675"/>
            <a:ext cx="3770179" cy="646331"/>
          </a:xfrm>
          <a:prstGeom prst="rect">
            <a:avLst/>
          </a:prstGeom>
        </p:spPr>
        <p:txBody>
          <a:bodyPr wrap="square">
            <a:spAutoFit/>
          </a:bodyPr>
          <a:lstStyle/>
          <a:p>
            <a:pPr algn="r">
              <a:spcBef>
                <a:spcPts val="600"/>
              </a:spcBef>
              <a:spcAft>
                <a:spcPts val="600"/>
              </a:spcAft>
            </a:pPr>
            <a:r>
              <a:rPr lang="es-ES" b="1" i="1" dirty="0" smtClean="0">
                <a:solidFill>
                  <a:srgbClr val="0070C0"/>
                </a:solidFill>
                <a:latin typeface="MyriadPro-Regular"/>
              </a:rPr>
              <a:t>Resumen de las actividades realizadas en 2015</a:t>
            </a:r>
            <a:endParaRPr lang="es-ES" b="1" i="1" dirty="0" smtClean="0">
              <a:solidFill>
                <a:schemeClr val="accent1">
                  <a:lumMod val="50000"/>
                </a:schemeClr>
              </a:solidFill>
              <a:latin typeface="MyriadPro-Regular"/>
            </a:endParaRPr>
          </a:p>
        </p:txBody>
      </p:sp>
    </p:spTree>
    <p:extLst>
      <p:ext uri="{BB962C8B-B14F-4D97-AF65-F5344CB8AC3E}">
        <p14:creationId xmlns:p14="http://schemas.microsoft.com/office/powerpoint/2010/main" val="1365659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80960CE-FBA5-499A-B7DB-AA75AC0885D8}" type="slidenum">
              <a:rPr lang="en-US" smtClean="0">
                <a:solidFill>
                  <a:prstClr val="black"/>
                </a:solidFill>
              </a:rPr>
              <a:pPr/>
              <a:t>10</a:t>
            </a:fld>
            <a:endParaRPr lang="en-US" dirty="0">
              <a:solidFill>
                <a:prstClr val="black"/>
              </a:solidFill>
            </a:endParaRPr>
          </a:p>
        </p:txBody>
      </p:sp>
      <p:sp>
        <p:nvSpPr>
          <p:cNvPr id="58" name="Rectángulo 57"/>
          <p:cNvSpPr/>
          <p:nvPr/>
        </p:nvSpPr>
        <p:spPr bwMode="ltGray">
          <a:xfrm>
            <a:off x="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Objetivos</a:t>
            </a:r>
            <a:endParaRPr lang="en-US" sz="1300" b="1" dirty="0" err="1">
              <a:solidFill>
                <a:schemeClr val="bg2">
                  <a:lumMod val="75000"/>
                </a:schemeClr>
              </a:solidFill>
              <a:latin typeface="Calibri" panose="020F0502020204030204" pitchFamily="34" charset="0"/>
            </a:endParaRPr>
          </a:p>
        </p:txBody>
      </p:sp>
      <p:sp>
        <p:nvSpPr>
          <p:cNvPr id="59" name="Rectángulo 58"/>
          <p:cNvSpPr/>
          <p:nvPr/>
        </p:nvSpPr>
        <p:spPr bwMode="ltGray">
          <a:xfrm>
            <a:off x="15228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Metodología</a:t>
            </a:r>
            <a:endParaRPr lang="en-US" sz="1300" b="1" dirty="0" err="1">
              <a:solidFill>
                <a:schemeClr val="bg2">
                  <a:lumMod val="75000"/>
                </a:schemeClr>
              </a:solidFill>
              <a:latin typeface="Calibri" panose="020F0502020204030204" pitchFamily="34" charset="0"/>
            </a:endParaRPr>
          </a:p>
        </p:txBody>
      </p:sp>
      <p:sp>
        <p:nvSpPr>
          <p:cNvPr id="60" name="Rectángulo 59"/>
          <p:cNvSpPr/>
          <p:nvPr/>
        </p:nvSpPr>
        <p:spPr bwMode="ltGray">
          <a:xfrm>
            <a:off x="30456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Fase 1</a:t>
            </a:r>
            <a:endParaRPr lang="en-US" sz="1300" b="1" dirty="0" err="1">
              <a:solidFill>
                <a:schemeClr val="bg2">
                  <a:lumMod val="75000"/>
                </a:schemeClr>
              </a:solidFill>
              <a:latin typeface="Calibri" panose="020F0502020204030204" pitchFamily="34" charset="0"/>
            </a:endParaRPr>
          </a:p>
        </p:txBody>
      </p:sp>
      <p:sp>
        <p:nvSpPr>
          <p:cNvPr id="61" name="Rectángulo 60"/>
          <p:cNvSpPr/>
          <p:nvPr/>
        </p:nvSpPr>
        <p:spPr bwMode="ltGray">
          <a:xfrm>
            <a:off x="45684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2</a:t>
            </a:r>
            <a:endParaRPr lang="en-US" sz="1300" b="1" dirty="0" err="1" smtClean="0">
              <a:solidFill>
                <a:schemeClr val="bg2">
                  <a:lumMod val="75000"/>
                </a:schemeClr>
              </a:solidFill>
              <a:latin typeface="Calibri" panose="020F0502020204030204" pitchFamily="34" charset="0"/>
            </a:endParaRPr>
          </a:p>
        </p:txBody>
      </p:sp>
      <p:sp>
        <p:nvSpPr>
          <p:cNvPr id="62" name="Rectángulo 61"/>
          <p:cNvSpPr/>
          <p:nvPr/>
        </p:nvSpPr>
        <p:spPr bwMode="ltGray">
          <a:xfrm>
            <a:off x="60912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Fase 3</a:t>
            </a:r>
            <a:endParaRPr lang="en-US" sz="1300" b="1" dirty="0" err="1">
              <a:solidFill>
                <a:schemeClr val="bg2">
                  <a:lumMod val="75000"/>
                </a:schemeClr>
              </a:solidFill>
              <a:latin typeface="Calibri" panose="020F0502020204030204" pitchFamily="34" charset="0"/>
            </a:endParaRPr>
          </a:p>
        </p:txBody>
      </p:sp>
      <p:sp>
        <p:nvSpPr>
          <p:cNvPr id="63" name="Rectángulo 62"/>
          <p:cNvSpPr/>
          <p:nvPr/>
        </p:nvSpPr>
        <p:spPr bwMode="ltGray">
          <a:xfrm>
            <a:off x="7614000" y="-13939"/>
            <a:ext cx="1530000" cy="396000"/>
          </a:xfrm>
          <a:prstGeom prst="rect">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latin typeface="Calibri" panose="020F0502020204030204" pitchFamily="34" charset="0"/>
              </a:rPr>
              <a:t>Próximos pasos</a:t>
            </a:r>
            <a:endParaRPr lang="en-US" sz="1600" b="1" dirty="0" err="1">
              <a:solidFill>
                <a:schemeClr val="bg1"/>
              </a:solidFill>
              <a:latin typeface="Calibri" panose="020F0502020204030204" pitchFamily="34" charset="0"/>
            </a:endParaRPr>
          </a:p>
        </p:txBody>
      </p:sp>
      <p:sp>
        <p:nvSpPr>
          <p:cNvPr id="64" name="Título 1"/>
          <p:cNvSpPr txBox="1">
            <a:spLocks/>
          </p:cNvSpPr>
          <p:nvPr/>
        </p:nvSpPr>
        <p:spPr>
          <a:xfrm>
            <a:off x="247179" y="397221"/>
            <a:ext cx="8896821" cy="457200"/>
          </a:xfrm>
          <a:prstGeom prst="rect">
            <a:avLst/>
          </a:prstGeom>
        </p:spPr>
        <p:txBody>
          <a:bodyPr lIns="0"/>
          <a:lstStyle>
            <a:lvl1pPr marL="0" algn="l" defTabSz="914400" rtl="0" eaLnBrk="1" latinLnBrk="0" hangingPunct="1">
              <a:lnSpc>
                <a:spcPct val="100000"/>
              </a:lnSpc>
              <a:spcBef>
                <a:spcPct val="0"/>
              </a:spcBef>
              <a:buNone/>
              <a:defRPr lang="es-ES_tradnl" sz="1800" b="1" i="0" kern="1200" noProof="0" dirty="0">
                <a:solidFill>
                  <a:schemeClr val="tx2">
                    <a:lumMod val="50000"/>
                  </a:schemeClr>
                </a:solidFill>
                <a:latin typeface="Calibri" panose="020F0502020204030204" pitchFamily="34" charset="0"/>
                <a:ea typeface="+mn-ea"/>
                <a:cs typeface="+mn-cs"/>
              </a:defRPr>
            </a:lvl1pPr>
          </a:lstStyle>
          <a:p>
            <a:pPr>
              <a:spcAft>
                <a:spcPts val="900"/>
              </a:spcAft>
            </a:pPr>
            <a:r>
              <a:rPr lang="es-ES" dirty="0" smtClean="0">
                <a:solidFill>
                  <a:schemeClr val="tx1"/>
                </a:solidFill>
              </a:rPr>
              <a:t>Los próximos pasos establecidos son…</a:t>
            </a:r>
            <a:endParaRPr lang="es-ES" dirty="0">
              <a:solidFill>
                <a:schemeClr val="tx1"/>
              </a:solidFill>
            </a:endParaRPr>
          </a:p>
        </p:txBody>
      </p:sp>
      <p:sp>
        <p:nvSpPr>
          <p:cNvPr id="24" name="CuadroTexto 23"/>
          <p:cNvSpPr txBox="1"/>
          <p:nvPr/>
        </p:nvSpPr>
        <p:spPr>
          <a:xfrm>
            <a:off x="762000" y="1981200"/>
            <a:ext cx="7239000" cy="1676400"/>
          </a:xfrm>
          <a:prstGeom prst="rect">
            <a:avLst/>
          </a:prstGeom>
          <a:noFill/>
        </p:spPr>
        <p:txBody>
          <a:bodyPr wrap="square" lIns="0" tIns="0" rIns="0" bIns="0" rtlCol="0">
            <a:noAutofit/>
          </a:bodyPr>
          <a:lstStyle/>
          <a:p>
            <a:pPr marL="268288" indent="-268288">
              <a:spcBef>
                <a:spcPts val="600"/>
              </a:spcBef>
              <a:spcAft>
                <a:spcPts val="900"/>
              </a:spcAft>
              <a:buClr>
                <a:srgbClr val="00B0F0"/>
              </a:buClr>
              <a:buFont typeface="Wingdings" panose="05000000000000000000" pitchFamily="2" charset="2"/>
              <a:buChar char="ü"/>
            </a:pPr>
            <a:r>
              <a:rPr lang="es-ES" sz="2000" dirty="0">
                <a:solidFill>
                  <a:prstClr val="black"/>
                </a:solidFill>
                <a:latin typeface="Calibri" panose="020F0502020204030204" pitchFamily="34" charset="0"/>
              </a:rPr>
              <a:t>Establecer mecanismos de coordinación y </a:t>
            </a:r>
            <a:r>
              <a:rPr lang="es-ES" sz="2000" dirty="0" smtClean="0">
                <a:solidFill>
                  <a:prstClr val="black"/>
                </a:solidFill>
                <a:latin typeface="Calibri" panose="020F0502020204030204" pitchFamily="34" charset="0"/>
              </a:rPr>
              <a:t>seguimiento.</a:t>
            </a:r>
          </a:p>
          <a:p>
            <a:pPr marL="268288" indent="-268288">
              <a:spcBef>
                <a:spcPts val="600"/>
              </a:spcBef>
              <a:spcAft>
                <a:spcPts val="900"/>
              </a:spcAft>
              <a:buClr>
                <a:srgbClr val="00B0F0"/>
              </a:buClr>
              <a:buFont typeface="Wingdings" panose="05000000000000000000" pitchFamily="2" charset="2"/>
              <a:buChar char="ü"/>
            </a:pPr>
            <a:r>
              <a:rPr lang="es-ES" sz="2000" dirty="0" smtClean="0">
                <a:solidFill>
                  <a:prstClr val="black"/>
                </a:solidFill>
                <a:latin typeface="Calibri" panose="020F0502020204030204" pitchFamily="34" charset="0"/>
              </a:rPr>
              <a:t>Establecer </a:t>
            </a:r>
            <a:r>
              <a:rPr lang="es-ES" sz="2000" dirty="0">
                <a:solidFill>
                  <a:prstClr val="black"/>
                </a:solidFill>
                <a:latin typeface="Calibri" panose="020F0502020204030204" pitchFamily="34" charset="0"/>
              </a:rPr>
              <a:t>equipos de trabajo por </a:t>
            </a:r>
            <a:r>
              <a:rPr lang="es-ES" sz="2000" dirty="0" smtClean="0">
                <a:solidFill>
                  <a:prstClr val="black"/>
                </a:solidFill>
                <a:latin typeface="Calibri" panose="020F0502020204030204" pitchFamily="34" charset="0"/>
              </a:rPr>
              <a:t>iniciativa.</a:t>
            </a:r>
          </a:p>
          <a:p>
            <a:pPr marL="268288" indent="-268288">
              <a:spcBef>
                <a:spcPts val="600"/>
              </a:spcBef>
              <a:spcAft>
                <a:spcPts val="900"/>
              </a:spcAft>
              <a:buClr>
                <a:srgbClr val="00B0F0"/>
              </a:buClr>
              <a:buFont typeface="Wingdings" panose="05000000000000000000" pitchFamily="2" charset="2"/>
              <a:buChar char="ü"/>
            </a:pPr>
            <a:r>
              <a:rPr lang="es-ES" sz="2000" dirty="0" smtClean="0">
                <a:solidFill>
                  <a:prstClr val="black"/>
                </a:solidFill>
                <a:latin typeface="Calibri" panose="020F0502020204030204" pitchFamily="34" charset="0"/>
              </a:rPr>
              <a:t>Implementar </a:t>
            </a:r>
            <a:r>
              <a:rPr lang="es-ES" sz="2000" dirty="0">
                <a:solidFill>
                  <a:prstClr val="black"/>
                </a:solidFill>
                <a:latin typeface="Calibri" panose="020F0502020204030204" pitchFamily="34" charset="0"/>
              </a:rPr>
              <a:t>las iniciativas de acuerdo a lo establecido en la Hoja de Ruta de las distintas patologías.</a:t>
            </a:r>
            <a:endParaRPr lang="es-ES" sz="2000" dirty="0" smtClean="0">
              <a:solidFill>
                <a:prstClr val="black"/>
              </a:solidFill>
              <a:latin typeface="Calibri" panose="020F0502020204030204" pitchFamily="34" charset="0"/>
            </a:endParaRPr>
          </a:p>
        </p:txBody>
      </p:sp>
      <p:sp>
        <p:nvSpPr>
          <p:cNvPr id="3" name="Rectángulo 2"/>
          <p:cNvSpPr/>
          <p:nvPr/>
        </p:nvSpPr>
        <p:spPr>
          <a:xfrm>
            <a:off x="220285" y="5846868"/>
            <a:ext cx="8587539" cy="307777"/>
          </a:xfrm>
          <a:prstGeom prst="rect">
            <a:avLst/>
          </a:prstGeom>
        </p:spPr>
        <p:txBody>
          <a:bodyPr wrap="square">
            <a:spAutoFit/>
          </a:bodyPr>
          <a:lstStyle/>
          <a:p>
            <a:r>
              <a:rPr lang="es-ES" sz="1400" dirty="0">
                <a:solidFill>
                  <a:srgbClr val="000000"/>
                </a:solidFill>
                <a:latin typeface="Calibri" panose="020F0502020204030204" pitchFamily="34" charset="0"/>
              </a:rPr>
              <a:t>El plan detallado con los próximos pasos se comunicará a lo largo de Febrero de 2016</a:t>
            </a:r>
            <a:endParaRPr lang="en-US" sz="1400" dirty="0"/>
          </a:p>
        </p:txBody>
      </p:sp>
    </p:spTree>
    <p:extLst>
      <p:ext uri="{BB962C8B-B14F-4D97-AF65-F5344CB8AC3E}">
        <p14:creationId xmlns:p14="http://schemas.microsoft.com/office/powerpoint/2010/main" val="4045140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bwMode="ltGray">
          <a:xfrm>
            <a:off x="0" y="0"/>
            <a:ext cx="9144000" cy="11430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sp>
        <p:nvSpPr>
          <p:cNvPr id="4" name="Rectángulo 3"/>
          <p:cNvSpPr/>
          <p:nvPr/>
        </p:nvSpPr>
        <p:spPr bwMode="ltGray">
          <a:xfrm>
            <a:off x="0" y="6278042"/>
            <a:ext cx="9144000" cy="57995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solidFill>
                <a:schemeClr val="bg1"/>
              </a:solidFill>
              <a:latin typeface="Georgia" pitchFamily="18" charset="0"/>
            </a:endParaRPr>
          </a:p>
        </p:txBody>
      </p:sp>
      <p:sp>
        <p:nvSpPr>
          <p:cNvPr id="6" name="object 33"/>
          <p:cNvSpPr/>
          <p:nvPr/>
        </p:nvSpPr>
        <p:spPr>
          <a:xfrm>
            <a:off x="6883284" y="6446847"/>
            <a:ext cx="63119" cy="106352"/>
          </a:xfrm>
          <a:custGeom>
            <a:avLst/>
            <a:gdLst/>
            <a:ahLst/>
            <a:cxnLst/>
            <a:rect l="l" t="t" r="r" b="b"/>
            <a:pathLst>
              <a:path w="64655" h="108940">
                <a:moveTo>
                  <a:pt x="10864" y="99535"/>
                </a:moveTo>
                <a:lnTo>
                  <a:pt x="19967" y="106537"/>
                </a:lnTo>
                <a:lnTo>
                  <a:pt x="32169" y="108940"/>
                </a:lnTo>
                <a:lnTo>
                  <a:pt x="47230" y="105486"/>
                </a:lnTo>
                <a:lnTo>
                  <a:pt x="57851" y="95637"/>
                </a:lnTo>
                <a:lnTo>
                  <a:pt x="63189" y="83115"/>
                </a:lnTo>
                <a:lnTo>
                  <a:pt x="64655" y="71704"/>
                </a:lnTo>
                <a:lnTo>
                  <a:pt x="58445" y="71704"/>
                </a:lnTo>
                <a:lnTo>
                  <a:pt x="58372" y="73635"/>
                </a:lnTo>
                <a:lnTo>
                  <a:pt x="55760" y="85738"/>
                </a:lnTo>
                <a:lnTo>
                  <a:pt x="48003" y="98188"/>
                </a:lnTo>
                <a:lnTo>
                  <a:pt x="33197" y="103911"/>
                </a:lnTo>
                <a:lnTo>
                  <a:pt x="27252" y="103283"/>
                </a:lnTo>
                <a:lnTo>
                  <a:pt x="17035" y="97651"/>
                </a:lnTo>
                <a:lnTo>
                  <a:pt x="10567" y="86967"/>
                </a:lnTo>
                <a:lnTo>
                  <a:pt x="7178" y="72200"/>
                </a:lnTo>
                <a:lnTo>
                  <a:pt x="6197" y="54317"/>
                </a:lnTo>
                <a:lnTo>
                  <a:pt x="6426" y="45449"/>
                </a:lnTo>
                <a:lnTo>
                  <a:pt x="8666" y="28726"/>
                </a:lnTo>
                <a:lnTo>
                  <a:pt x="13697" y="15979"/>
                </a:lnTo>
                <a:lnTo>
                  <a:pt x="22007" y="7855"/>
                </a:lnTo>
                <a:lnTo>
                  <a:pt x="34086" y="5003"/>
                </a:lnTo>
                <a:lnTo>
                  <a:pt x="45401" y="7865"/>
                </a:lnTo>
                <a:lnTo>
                  <a:pt x="54207" y="17865"/>
                </a:lnTo>
                <a:lnTo>
                  <a:pt x="57111" y="32029"/>
                </a:lnTo>
                <a:lnTo>
                  <a:pt x="63309" y="32029"/>
                </a:lnTo>
                <a:lnTo>
                  <a:pt x="63051" y="27679"/>
                </a:lnTo>
                <a:lnTo>
                  <a:pt x="59693" y="15582"/>
                </a:lnTo>
                <a:lnTo>
                  <a:pt x="50681" y="4715"/>
                </a:lnTo>
                <a:lnTo>
                  <a:pt x="33794" y="0"/>
                </a:lnTo>
                <a:lnTo>
                  <a:pt x="32986" y="7"/>
                </a:lnTo>
                <a:lnTo>
                  <a:pt x="20365" y="2727"/>
                </a:lnTo>
                <a:lnTo>
                  <a:pt x="11036" y="10010"/>
                </a:lnTo>
                <a:lnTo>
                  <a:pt x="4718" y="21394"/>
                </a:lnTo>
                <a:lnTo>
                  <a:pt x="1133" y="36411"/>
                </a:lnTo>
                <a:lnTo>
                  <a:pt x="0" y="54597"/>
                </a:lnTo>
                <a:lnTo>
                  <a:pt x="1095" y="72971"/>
                </a:lnTo>
                <a:lnTo>
                  <a:pt x="4644" y="88243"/>
                </a:lnTo>
                <a:lnTo>
                  <a:pt x="10864" y="99535"/>
                </a:lnTo>
                <a:close/>
              </a:path>
            </a:pathLst>
          </a:custGeom>
          <a:solidFill>
            <a:srgbClr val="37ABE1"/>
          </a:solidFill>
        </p:spPr>
        <p:txBody>
          <a:bodyPr wrap="square" lIns="0" tIns="0" rIns="0" bIns="0" rtlCol="0">
            <a:noAutofit/>
          </a:bodyPr>
          <a:lstStyle/>
          <a:p>
            <a:pPr defTabSz="892637"/>
            <a:endParaRPr sz="1757" dirty="0">
              <a:solidFill>
                <a:prstClr val="black"/>
              </a:solidFill>
              <a:latin typeface="MyriadPro-Regularo)"/>
            </a:endParaRPr>
          </a:p>
        </p:txBody>
      </p:sp>
      <p:sp>
        <p:nvSpPr>
          <p:cNvPr id="7" name="object 32"/>
          <p:cNvSpPr/>
          <p:nvPr/>
        </p:nvSpPr>
        <p:spPr>
          <a:xfrm>
            <a:off x="7051185" y="6446841"/>
            <a:ext cx="66393" cy="106352"/>
          </a:xfrm>
          <a:custGeom>
            <a:avLst/>
            <a:gdLst/>
            <a:ahLst/>
            <a:cxnLst/>
            <a:rect l="l" t="t" r="r" b="b"/>
            <a:pathLst>
              <a:path w="68008" h="108940">
                <a:moveTo>
                  <a:pt x="34523" y="108937"/>
                </a:moveTo>
                <a:lnTo>
                  <a:pt x="43702" y="107594"/>
                </a:lnTo>
                <a:lnTo>
                  <a:pt x="52719" y="102855"/>
                </a:lnTo>
                <a:lnTo>
                  <a:pt x="60494" y="93343"/>
                </a:lnTo>
                <a:lnTo>
                  <a:pt x="65950" y="77678"/>
                </a:lnTo>
                <a:lnTo>
                  <a:pt x="68008" y="54482"/>
                </a:lnTo>
                <a:lnTo>
                  <a:pt x="68003" y="53155"/>
                </a:lnTo>
                <a:lnTo>
                  <a:pt x="66358" y="32325"/>
                </a:lnTo>
                <a:lnTo>
                  <a:pt x="61911" y="17229"/>
                </a:lnTo>
                <a:lnTo>
                  <a:pt x="54890" y="7234"/>
                </a:lnTo>
                <a:lnTo>
                  <a:pt x="45526" y="1702"/>
                </a:lnTo>
                <a:lnTo>
                  <a:pt x="34048" y="0"/>
                </a:lnTo>
                <a:lnTo>
                  <a:pt x="33376" y="5"/>
                </a:lnTo>
                <a:lnTo>
                  <a:pt x="22615" y="1913"/>
                </a:lnTo>
                <a:lnTo>
                  <a:pt x="13426" y="7680"/>
                </a:lnTo>
                <a:lnTo>
                  <a:pt x="6280" y="17942"/>
                </a:lnTo>
                <a:lnTo>
                  <a:pt x="1648" y="33331"/>
                </a:lnTo>
                <a:lnTo>
                  <a:pt x="0" y="54482"/>
                </a:lnTo>
                <a:lnTo>
                  <a:pt x="5" y="55857"/>
                </a:lnTo>
                <a:lnTo>
                  <a:pt x="1746" y="76656"/>
                </a:lnTo>
                <a:lnTo>
                  <a:pt x="6368" y="91730"/>
                </a:lnTo>
                <a:lnTo>
                  <a:pt x="13523" y="101714"/>
                </a:lnTo>
                <a:lnTo>
                  <a:pt x="17210" y="97701"/>
                </a:lnTo>
                <a:lnTo>
                  <a:pt x="10609" y="87180"/>
                </a:lnTo>
                <a:lnTo>
                  <a:pt x="7148" y="72504"/>
                </a:lnTo>
                <a:lnTo>
                  <a:pt x="6146" y="54482"/>
                </a:lnTo>
                <a:lnTo>
                  <a:pt x="6396" y="45607"/>
                </a:lnTo>
                <a:lnTo>
                  <a:pt x="8722" y="29071"/>
                </a:lnTo>
                <a:lnTo>
                  <a:pt x="13829" y="16245"/>
                </a:lnTo>
                <a:lnTo>
                  <a:pt x="22133" y="7950"/>
                </a:lnTo>
                <a:lnTo>
                  <a:pt x="34048" y="5003"/>
                </a:lnTo>
                <a:lnTo>
                  <a:pt x="40302" y="5679"/>
                </a:lnTo>
                <a:lnTo>
                  <a:pt x="50604" y="11320"/>
                </a:lnTo>
                <a:lnTo>
                  <a:pt x="57236" y="21936"/>
                </a:lnTo>
                <a:lnTo>
                  <a:pt x="60784" y="36624"/>
                </a:lnTo>
                <a:lnTo>
                  <a:pt x="61836" y="54482"/>
                </a:lnTo>
                <a:lnTo>
                  <a:pt x="61559" y="64396"/>
                </a:lnTo>
                <a:lnTo>
                  <a:pt x="59028" y="81858"/>
                </a:lnTo>
                <a:lnTo>
                  <a:pt x="53715" y="94191"/>
                </a:lnTo>
                <a:lnTo>
                  <a:pt x="45446" y="101509"/>
                </a:lnTo>
                <a:lnTo>
                  <a:pt x="34523" y="108937"/>
                </a:lnTo>
                <a:close/>
              </a:path>
              <a:path w="68008" h="108940">
                <a:moveTo>
                  <a:pt x="17210" y="97701"/>
                </a:moveTo>
                <a:lnTo>
                  <a:pt x="13523" y="101714"/>
                </a:lnTo>
                <a:lnTo>
                  <a:pt x="22866" y="107239"/>
                </a:lnTo>
                <a:lnTo>
                  <a:pt x="34048" y="108940"/>
                </a:lnTo>
                <a:lnTo>
                  <a:pt x="34523" y="108937"/>
                </a:lnTo>
                <a:lnTo>
                  <a:pt x="45446" y="101509"/>
                </a:lnTo>
                <a:lnTo>
                  <a:pt x="34048" y="103924"/>
                </a:lnTo>
                <a:lnTo>
                  <a:pt x="27633" y="103257"/>
                </a:lnTo>
                <a:lnTo>
                  <a:pt x="17210" y="97701"/>
                </a:lnTo>
                <a:close/>
              </a:path>
            </a:pathLst>
          </a:custGeom>
          <a:solidFill>
            <a:srgbClr val="37ABE1"/>
          </a:solidFill>
        </p:spPr>
        <p:txBody>
          <a:bodyPr wrap="square" lIns="0" tIns="0" rIns="0" bIns="0" rtlCol="0">
            <a:noAutofit/>
          </a:bodyPr>
          <a:lstStyle/>
          <a:p>
            <a:pPr defTabSz="892637"/>
            <a:endParaRPr sz="1757" dirty="0">
              <a:solidFill>
                <a:prstClr val="black"/>
              </a:solidFill>
              <a:latin typeface="MyriadPro-Regularo)"/>
            </a:endParaRPr>
          </a:p>
        </p:txBody>
      </p:sp>
      <p:sp>
        <p:nvSpPr>
          <p:cNvPr id="8" name="object 31"/>
          <p:cNvSpPr/>
          <p:nvPr/>
        </p:nvSpPr>
        <p:spPr>
          <a:xfrm>
            <a:off x="7226676" y="6448584"/>
            <a:ext cx="59251" cy="102906"/>
          </a:xfrm>
          <a:custGeom>
            <a:avLst/>
            <a:gdLst/>
            <a:ahLst/>
            <a:cxnLst/>
            <a:rect l="l" t="t" r="r" b="b"/>
            <a:pathLst>
              <a:path w="60693" h="105409">
                <a:moveTo>
                  <a:pt x="0" y="0"/>
                </a:moveTo>
                <a:lnTo>
                  <a:pt x="0" y="105410"/>
                </a:lnTo>
                <a:lnTo>
                  <a:pt x="6210" y="105410"/>
                </a:lnTo>
                <a:lnTo>
                  <a:pt x="6210" y="9715"/>
                </a:lnTo>
                <a:lnTo>
                  <a:pt x="6502" y="9715"/>
                </a:lnTo>
                <a:lnTo>
                  <a:pt x="52539" y="105410"/>
                </a:lnTo>
                <a:lnTo>
                  <a:pt x="60693" y="105410"/>
                </a:lnTo>
                <a:lnTo>
                  <a:pt x="60693" y="0"/>
                </a:lnTo>
                <a:lnTo>
                  <a:pt x="54482" y="0"/>
                </a:lnTo>
                <a:lnTo>
                  <a:pt x="54482" y="95669"/>
                </a:lnTo>
                <a:lnTo>
                  <a:pt x="54190" y="95669"/>
                </a:lnTo>
                <a:lnTo>
                  <a:pt x="8254" y="0"/>
                </a:lnTo>
                <a:lnTo>
                  <a:pt x="0" y="0"/>
                </a:lnTo>
                <a:close/>
              </a:path>
            </a:pathLst>
          </a:custGeom>
          <a:solidFill>
            <a:srgbClr val="37ABE1"/>
          </a:solidFill>
        </p:spPr>
        <p:txBody>
          <a:bodyPr wrap="square" lIns="0" tIns="0" rIns="0" bIns="0" rtlCol="0">
            <a:noAutofit/>
          </a:bodyPr>
          <a:lstStyle/>
          <a:p>
            <a:pPr defTabSz="892637"/>
            <a:endParaRPr sz="1757" dirty="0">
              <a:solidFill>
                <a:prstClr val="black"/>
              </a:solidFill>
              <a:latin typeface="MyriadPro-Regularo)"/>
            </a:endParaRPr>
          </a:p>
        </p:txBody>
      </p:sp>
      <p:sp>
        <p:nvSpPr>
          <p:cNvPr id="9" name="object 30"/>
          <p:cNvSpPr/>
          <p:nvPr/>
        </p:nvSpPr>
        <p:spPr>
          <a:xfrm>
            <a:off x="7394567" y="6446835"/>
            <a:ext cx="59226" cy="106365"/>
          </a:xfrm>
          <a:custGeom>
            <a:avLst/>
            <a:gdLst/>
            <a:ahLst/>
            <a:cxnLst/>
            <a:rect l="l" t="t" r="r" b="b"/>
            <a:pathLst>
              <a:path w="60667" h="108953">
                <a:moveTo>
                  <a:pt x="20101" y="102152"/>
                </a:moveTo>
                <a:lnTo>
                  <a:pt x="9796" y="93643"/>
                </a:lnTo>
                <a:lnTo>
                  <a:pt x="6197" y="80175"/>
                </a:lnTo>
                <a:lnTo>
                  <a:pt x="6197" y="74688"/>
                </a:lnTo>
                <a:lnTo>
                  <a:pt x="0" y="74688"/>
                </a:lnTo>
                <a:lnTo>
                  <a:pt x="70" y="83641"/>
                </a:lnTo>
                <a:lnTo>
                  <a:pt x="3107" y="94773"/>
                </a:lnTo>
                <a:lnTo>
                  <a:pt x="12336" y="104675"/>
                </a:lnTo>
                <a:lnTo>
                  <a:pt x="30111" y="108953"/>
                </a:lnTo>
                <a:lnTo>
                  <a:pt x="35069" y="108630"/>
                </a:lnTo>
                <a:lnTo>
                  <a:pt x="48093" y="103997"/>
                </a:lnTo>
                <a:lnTo>
                  <a:pt x="57225" y="94180"/>
                </a:lnTo>
                <a:lnTo>
                  <a:pt x="60667" y="79578"/>
                </a:lnTo>
                <a:lnTo>
                  <a:pt x="59106" y="69133"/>
                </a:lnTo>
                <a:lnTo>
                  <a:pt x="51853" y="59074"/>
                </a:lnTo>
                <a:lnTo>
                  <a:pt x="39268" y="52692"/>
                </a:lnTo>
                <a:lnTo>
                  <a:pt x="23609" y="47205"/>
                </a:lnTo>
                <a:lnTo>
                  <a:pt x="23447" y="47150"/>
                </a:lnTo>
                <a:lnTo>
                  <a:pt x="12383" y="40204"/>
                </a:lnTo>
                <a:lnTo>
                  <a:pt x="8102" y="26898"/>
                </a:lnTo>
                <a:lnTo>
                  <a:pt x="9234" y="18592"/>
                </a:lnTo>
                <a:lnTo>
                  <a:pt x="17545" y="8051"/>
                </a:lnTo>
                <a:lnTo>
                  <a:pt x="30708" y="5016"/>
                </a:lnTo>
                <a:lnTo>
                  <a:pt x="38785" y="6153"/>
                </a:lnTo>
                <a:lnTo>
                  <a:pt x="48915" y="14262"/>
                </a:lnTo>
                <a:lnTo>
                  <a:pt x="52133" y="28638"/>
                </a:lnTo>
                <a:lnTo>
                  <a:pt x="58331" y="28638"/>
                </a:lnTo>
                <a:lnTo>
                  <a:pt x="58259" y="25929"/>
                </a:lnTo>
                <a:lnTo>
                  <a:pt x="54679" y="12092"/>
                </a:lnTo>
                <a:lnTo>
                  <a:pt x="45425" y="3165"/>
                </a:lnTo>
                <a:lnTo>
                  <a:pt x="30111" y="0"/>
                </a:lnTo>
                <a:lnTo>
                  <a:pt x="28557" y="31"/>
                </a:lnTo>
                <a:lnTo>
                  <a:pt x="14678" y="3774"/>
                </a:lnTo>
                <a:lnTo>
                  <a:pt x="5345" y="13186"/>
                </a:lnTo>
                <a:lnTo>
                  <a:pt x="1930" y="27457"/>
                </a:lnTo>
                <a:lnTo>
                  <a:pt x="3243" y="36636"/>
                </a:lnTo>
                <a:lnTo>
                  <a:pt x="10359" y="46738"/>
                </a:lnTo>
                <a:lnTo>
                  <a:pt x="23317" y="53301"/>
                </a:lnTo>
                <a:lnTo>
                  <a:pt x="35293" y="57416"/>
                </a:lnTo>
                <a:lnTo>
                  <a:pt x="40085" y="59256"/>
                </a:lnTo>
                <a:lnTo>
                  <a:pt x="50638" y="66675"/>
                </a:lnTo>
                <a:lnTo>
                  <a:pt x="54470" y="80035"/>
                </a:lnTo>
                <a:lnTo>
                  <a:pt x="52637" y="89626"/>
                </a:lnTo>
                <a:lnTo>
                  <a:pt x="44140" y="99964"/>
                </a:lnTo>
                <a:lnTo>
                  <a:pt x="30111" y="103924"/>
                </a:lnTo>
                <a:lnTo>
                  <a:pt x="20101" y="102152"/>
                </a:lnTo>
                <a:close/>
              </a:path>
            </a:pathLst>
          </a:custGeom>
          <a:solidFill>
            <a:srgbClr val="37ABE1"/>
          </a:solidFill>
        </p:spPr>
        <p:txBody>
          <a:bodyPr wrap="square" lIns="0" tIns="0" rIns="0" bIns="0" rtlCol="0">
            <a:noAutofit/>
          </a:bodyPr>
          <a:lstStyle/>
          <a:p>
            <a:pPr defTabSz="892637"/>
            <a:endParaRPr sz="1757" dirty="0">
              <a:solidFill>
                <a:prstClr val="black"/>
              </a:solidFill>
              <a:latin typeface="MyriadPro-Regularo)"/>
            </a:endParaRPr>
          </a:p>
        </p:txBody>
      </p:sp>
      <p:sp>
        <p:nvSpPr>
          <p:cNvPr id="10" name="object 29"/>
          <p:cNvSpPr/>
          <p:nvPr/>
        </p:nvSpPr>
        <p:spPr>
          <a:xfrm>
            <a:off x="7562187" y="6448578"/>
            <a:ext cx="57069" cy="104617"/>
          </a:xfrm>
          <a:custGeom>
            <a:avLst/>
            <a:gdLst/>
            <a:ahLst/>
            <a:cxnLst/>
            <a:rect l="l" t="t" r="r" b="b"/>
            <a:pathLst>
              <a:path w="58458" h="107162">
                <a:moveTo>
                  <a:pt x="52235" y="0"/>
                </a:moveTo>
                <a:lnTo>
                  <a:pt x="52235" y="77482"/>
                </a:lnTo>
                <a:lnTo>
                  <a:pt x="50810" y="87460"/>
                </a:lnTo>
                <a:lnTo>
                  <a:pt x="43219" y="98202"/>
                </a:lnTo>
                <a:lnTo>
                  <a:pt x="29222" y="102133"/>
                </a:lnTo>
                <a:lnTo>
                  <a:pt x="18808" y="100403"/>
                </a:lnTo>
                <a:lnTo>
                  <a:pt x="9180" y="91831"/>
                </a:lnTo>
                <a:lnTo>
                  <a:pt x="6197" y="77482"/>
                </a:lnTo>
                <a:lnTo>
                  <a:pt x="6197" y="0"/>
                </a:lnTo>
                <a:lnTo>
                  <a:pt x="0" y="0"/>
                </a:lnTo>
                <a:lnTo>
                  <a:pt x="0" y="76314"/>
                </a:lnTo>
                <a:lnTo>
                  <a:pt x="452" y="83525"/>
                </a:lnTo>
                <a:lnTo>
                  <a:pt x="6139" y="98153"/>
                </a:lnTo>
                <a:lnTo>
                  <a:pt x="16508" y="105284"/>
                </a:lnTo>
                <a:lnTo>
                  <a:pt x="29222" y="107162"/>
                </a:lnTo>
                <a:lnTo>
                  <a:pt x="33744" y="106924"/>
                </a:lnTo>
                <a:lnTo>
                  <a:pt x="45909" y="103096"/>
                </a:lnTo>
                <a:lnTo>
                  <a:pt x="54930" y="93404"/>
                </a:lnTo>
                <a:lnTo>
                  <a:pt x="58458" y="76314"/>
                </a:lnTo>
                <a:lnTo>
                  <a:pt x="58458" y="0"/>
                </a:lnTo>
                <a:lnTo>
                  <a:pt x="52235" y="0"/>
                </a:lnTo>
                <a:close/>
              </a:path>
            </a:pathLst>
          </a:custGeom>
          <a:solidFill>
            <a:srgbClr val="37ABE1"/>
          </a:solidFill>
        </p:spPr>
        <p:txBody>
          <a:bodyPr wrap="square" lIns="0" tIns="0" rIns="0" bIns="0" rtlCol="0">
            <a:noAutofit/>
          </a:bodyPr>
          <a:lstStyle/>
          <a:p>
            <a:pPr defTabSz="892637"/>
            <a:endParaRPr sz="1757" dirty="0">
              <a:solidFill>
                <a:prstClr val="black"/>
              </a:solidFill>
              <a:latin typeface="MyriadPro-Regularo)"/>
            </a:endParaRPr>
          </a:p>
        </p:txBody>
      </p:sp>
      <p:sp>
        <p:nvSpPr>
          <p:cNvPr id="11" name="object 28"/>
          <p:cNvSpPr/>
          <p:nvPr/>
        </p:nvSpPr>
        <p:spPr>
          <a:xfrm>
            <a:off x="7731376" y="6448584"/>
            <a:ext cx="49135" cy="102906"/>
          </a:xfrm>
          <a:custGeom>
            <a:avLst/>
            <a:gdLst/>
            <a:ahLst/>
            <a:cxnLst/>
            <a:rect l="l" t="t" r="r" b="b"/>
            <a:pathLst>
              <a:path w="50330" h="105409">
                <a:moveTo>
                  <a:pt x="6172" y="99809"/>
                </a:moveTo>
                <a:lnTo>
                  <a:pt x="6172" y="0"/>
                </a:lnTo>
                <a:lnTo>
                  <a:pt x="0" y="0"/>
                </a:lnTo>
                <a:lnTo>
                  <a:pt x="0" y="105410"/>
                </a:lnTo>
                <a:lnTo>
                  <a:pt x="50330" y="105410"/>
                </a:lnTo>
                <a:lnTo>
                  <a:pt x="50330" y="99809"/>
                </a:lnTo>
                <a:lnTo>
                  <a:pt x="6172" y="99809"/>
                </a:lnTo>
                <a:close/>
              </a:path>
            </a:pathLst>
          </a:custGeom>
          <a:solidFill>
            <a:srgbClr val="37ABE1"/>
          </a:solidFill>
        </p:spPr>
        <p:txBody>
          <a:bodyPr wrap="square" lIns="0" tIns="0" rIns="0" bIns="0" rtlCol="0">
            <a:noAutofit/>
          </a:bodyPr>
          <a:lstStyle/>
          <a:p>
            <a:pPr defTabSz="892637"/>
            <a:endParaRPr sz="1757" dirty="0">
              <a:solidFill>
                <a:prstClr val="black"/>
              </a:solidFill>
              <a:latin typeface="MyriadPro-Regularo)"/>
            </a:endParaRPr>
          </a:p>
        </p:txBody>
      </p:sp>
      <p:sp>
        <p:nvSpPr>
          <p:cNvPr id="12" name="object 27"/>
          <p:cNvSpPr/>
          <p:nvPr/>
        </p:nvSpPr>
        <p:spPr>
          <a:xfrm>
            <a:off x="7866838" y="6448589"/>
            <a:ext cx="60801" cy="102894"/>
          </a:xfrm>
          <a:custGeom>
            <a:avLst/>
            <a:gdLst/>
            <a:ahLst/>
            <a:cxnLst/>
            <a:rect l="l" t="t" r="r" b="b"/>
            <a:pathLst>
              <a:path w="62280" h="105397">
                <a:moveTo>
                  <a:pt x="28054" y="5613"/>
                </a:moveTo>
                <a:lnTo>
                  <a:pt x="28054" y="105397"/>
                </a:lnTo>
                <a:lnTo>
                  <a:pt x="34226" y="105397"/>
                </a:lnTo>
                <a:lnTo>
                  <a:pt x="34226" y="5613"/>
                </a:lnTo>
                <a:lnTo>
                  <a:pt x="62280" y="5613"/>
                </a:lnTo>
                <a:lnTo>
                  <a:pt x="62280" y="0"/>
                </a:lnTo>
                <a:lnTo>
                  <a:pt x="0" y="0"/>
                </a:lnTo>
                <a:lnTo>
                  <a:pt x="0" y="5613"/>
                </a:lnTo>
                <a:lnTo>
                  <a:pt x="28054" y="5613"/>
                </a:lnTo>
                <a:close/>
              </a:path>
            </a:pathLst>
          </a:custGeom>
          <a:solidFill>
            <a:srgbClr val="37ABE1"/>
          </a:solidFill>
        </p:spPr>
        <p:txBody>
          <a:bodyPr wrap="square" lIns="0" tIns="0" rIns="0" bIns="0" rtlCol="0">
            <a:noAutofit/>
          </a:bodyPr>
          <a:lstStyle/>
          <a:p>
            <a:pPr defTabSz="892637"/>
            <a:endParaRPr sz="1757" dirty="0">
              <a:solidFill>
                <a:prstClr val="black"/>
              </a:solidFill>
              <a:latin typeface="MyriadPro-Regularo)"/>
            </a:endParaRPr>
          </a:p>
        </p:txBody>
      </p:sp>
      <p:sp>
        <p:nvSpPr>
          <p:cNvPr id="13" name="object 26"/>
          <p:cNvSpPr/>
          <p:nvPr/>
        </p:nvSpPr>
        <p:spPr>
          <a:xfrm>
            <a:off x="8035598" y="6448585"/>
            <a:ext cx="0" cy="102906"/>
          </a:xfrm>
          <a:custGeom>
            <a:avLst/>
            <a:gdLst/>
            <a:ahLst/>
            <a:cxnLst/>
            <a:rect l="l" t="t" r="r" b="b"/>
            <a:pathLst>
              <a:path h="105409">
                <a:moveTo>
                  <a:pt x="0" y="0"/>
                </a:moveTo>
                <a:lnTo>
                  <a:pt x="0" y="105410"/>
                </a:lnTo>
              </a:path>
            </a:pathLst>
          </a:custGeom>
          <a:ln w="7467">
            <a:solidFill>
              <a:srgbClr val="37ABE1"/>
            </a:solidFill>
          </a:ln>
        </p:spPr>
        <p:txBody>
          <a:bodyPr wrap="square" lIns="0" tIns="0" rIns="0" bIns="0" rtlCol="0">
            <a:noAutofit/>
          </a:bodyPr>
          <a:lstStyle/>
          <a:p>
            <a:pPr defTabSz="892637"/>
            <a:endParaRPr sz="1757" dirty="0">
              <a:solidFill>
                <a:prstClr val="black"/>
              </a:solidFill>
              <a:latin typeface="MyriadPro-Regularo)"/>
            </a:endParaRPr>
          </a:p>
        </p:txBody>
      </p:sp>
      <p:sp>
        <p:nvSpPr>
          <p:cNvPr id="14" name="object 25"/>
          <p:cNvSpPr/>
          <p:nvPr/>
        </p:nvSpPr>
        <p:spPr>
          <a:xfrm>
            <a:off x="8151037" y="6448584"/>
            <a:ext cx="59251" cy="102906"/>
          </a:xfrm>
          <a:custGeom>
            <a:avLst/>
            <a:gdLst/>
            <a:ahLst/>
            <a:cxnLst/>
            <a:rect l="l" t="t" r="r" b="b"/>
            <a:pathLst>
              <a:path w="60693" h="105409">
                <a:moveTo>
                  <a:pt x="0" y="0"/>
                </a:moveTo>
                <a:lnTo>
                  <a:pt x="0" y="105410"/>
                </a:lnTo>
                <a:lnTo>
                  <a:pt x="6222" y="105410"/>
                </a:lnTo>
                <a:lnTo>
                  <a:pt x="6222" y="9715"/>
                </a:lnTo>
                <a:lnTo>
                  <a:pt x="6489" y="9715"/>
                </a:lnTo>
                <a:lnTo>
                  <a:pt x="52552" y="105410"/>
                </a:lnTo>
                <a:lnTo>
                  <a:pt x="60693" y="105410"/>
                </a:lnTo>
                <a:lnTo>
                  <a:pt x="60693" y="0"/>
                </a:lnTo>
                <a:lnTo>
                  <a:pt x="54444" y="0"/>
                </a:lnTo>
                <a:lnTo>
                  <a:pt x="54444" y="95669"/>
                </a:lnTo>
                <a:lnTo>
                  <a:pt x="54190" y="95669"/>
                </a:lnTo>
                <a:lnTo>
                  <a:pt x="8254" y="0"/>
                </a:lnTo>
                <a:lnTo>
                  <a:pt x="0" y="0"/>
                </a:lnTo>
                <a:close/>
              </a:path>
            </a:pathLst>
          </a:custGeom>
          <a:solidFill>
            <a:srgbClr val="37ABE1"/>
          </a:solidFill>
        </p:spPr>
        <p:txBody>
          <a:bodyPr wrap="square" lIns="0" tIns="0" rIns="0" bIns="0" rtlCol="0">
            <a:noAutofit/>
          </a:bodyPr>
          <a:lstStyle/>
          <a:p>
            <a:pPr defTabSz="892637"/>
            <a:endParaRPr sz="1757" dirty="0">
              <a:solidFill>
                <a:prstClr val="black"/>
              </a:solidFill>
              <a:latin typeface="MyriadPro-Regularo)"/>
            </a:endParaRPr>
          </a:p>
        </p:txBody>
      </p:sp>
      <p:sp>
        <p:nvSpPr>
          <p:cNvPr id="15" name="object 24"/>
          <p:cNvSpPr/>
          <p:nvPr/>
        </p:nvSpPr>
        <p:spPr>
          <a:xfrm>
            <a:off x="8319352" y="6446836"/>
            <a:ext cx="63850" cy="106352"/>
          </a:xfrm>
          <a:custGeom>
            <a:avLst/>
            <a:gdLst/>
            <a:ahLst/>
            <a:cxnLst/>
            <a:rect l="l" t="t" r="r" b="b"/>
            <a:pathLst>
              <a:path w="65404" h="108940">
                <a:moveTo>
                  <a:pt x="10943" y="99562"/>
                </a:moveTo>
                <a:lnTo>
                  <a:pt x="20091" y="106544"/>
                </a:lnTo>
                <a:lnTo>
                  <a:pt x="32346" y="108940"/>
                </a:lnTo>
                <a:lnTo>
                  <a:pt x="44068" y="106750"/>
                </a:lnTo>
                <a:lnTo>
                  <a:pt x="54233" y="98838"/>
                </a:lnTo>
                <a:lnTo>
                  <a:pt x="60058" y="85915"/>
                </a:lnTo>
                <a:lnTo>
                  <a:pt x="60375" y="85915"/>
                </a:lnTo>
                <a:lnTo>
                  <a:pt x="60375" y="107200"/>
                </a:lnTo>
                <a:lnTo>
                  <a:pt x="65405" y="107200"/>
                </a:lnTo>
                <a:lnTo>
                  <a:pt x="65405" y="54482"/>
                </a:lnTo>
                <a:lnTo>
                  <a:pt x="30289" y="54482"/>
                </a:lnTo>
                <a:lnTo>
                  <a:pt x="30289" y="59524"/>
                </a:lnTo>
                <a:lnTo>
                  <a:pt x="59207" y="59524"/>
                </a:lnTo>
                <a:lnTo>
                  <a:pt x="59207" y="65976"/>
                </a:lnTo>
                <a:lnTo>
                  <a:pt x="58630" y="75551"/>
                </a:lnTo>
                <a:lnTo>
                  <a:pt x="54858" y="89635"/>
                </a:lnTo>
                <a:lnTo>
                  <a:pt x="46708" y="99932"/>
                </a:lnTo>
                <a:lnTo>
                  <a:pt x="33185" y="103924"/>
                </a:lnTo>
                <a:lnTo>
                  <a:pt x="27240" y="103294"/>
                </a:lnTo>
                <a:lnTo>
                  <a:pt x="17028" y="97661"/>
                </a:lnTo>
                <a:lnTo>
                  <a:pt x="10555" y="86977"/>
                </a:lnTo>
                <a:lnTo>
                  <a:pt x="7157" y="72211"/>
                </a:lnTo>
                <a:lnTo>
                  <a:pt x="6172" y="54330"/>
                </a:lnTo>
                <a:lnTo>
                  <a:pt x="6405" y="45413"/>
                </a:lnTo>
                <a:lnTo>
                  <a:pt x="8664" y="28709"/>
                </a:lnTo>
                <a:lnTo>
                  <a:pt x="13719" y="15978"/>
                </a:lnTo>
                <a:lnTo>
                  <a:pt x="22050" y="7864"/>
                </a:lnTo>
                <a:lnTo>
                  <a:pt x="34137" y="5016"/>
                </a:lnTo>
                <a:lnTo>
                  <a:pt x="45421" y="7874"/>
                </a:lnTo>
                <a:lnTo>
                  <a:pt x="54235" y="17875"/>
                </a:lnTo>
                <a:lnTo>
                  <a:pt x="57150" y="32042"/>
                </a:lnTo>
                <a:lnTo>
                  <a:pt x="63322" y="32042"/>
                </a:lnTo>
                <a:lnTo>
                  <a:pt x="63062" y="27667"/>
                </a:lnTo>
                <a:lnTo>
                  <a:pt x="59701" y="15570"/>
                </a:lnTo>
                <a:lnTo>
                  <a:pt x="50682" y="4710"/>
                </a:lnTo>
                <a:lnTo>
                  <a:pt x="33782" y="0"/>
                </a:lnTo>
                <a:lnTo>
                  <a:pt x="32970" y="7"/>
                </a:lnTo>
                <a:lnTo>
                  <a:pt x="20376" y="2729"/>
                </a:lnTo>
                <a:lnTo>
                  <a:pt x="11054" y="10017"/>
                </a:lnTo>
                <a:lnTo>
                  <a:pt x="4731" y="21404"/>
                </a:lnTo>
                <a:lnTo>
                  <a:pt x="1137" y="36423"/>
                </a:lnTo>
                <a:lnTo>
                  <a:pt x="0" y="54609"/>
                </a:lnTo>
                <a:lnTo>
                  <a:pt x="1112" y="73069"/>
                </a:lnTo>
                <a:lnTo>
                  <a:pt x="4688" y="88302"/>
                </a:lnTo>
                <a:lnTo>
                  <a:pt x="10943" y="99562"/>
                </a:lnTo>
                <a:close/>
              </a:path>
            </a:pathLst>
          </a:custGeom>
          <a:solidFill>
            <a:srgbClr val="37ABE1"/>
          </a:solidFill>
        </p:spPr>
        <p:txBody>
          <a:bodyPr wrap="square" lIns="0" tIns="0" rIns="0" bIns="0" rtlCol="0">
            <a:noAutofit/>
          </a:bodyPr>
          <a:lstStyle/>
          <a:p>
            <a:pPr defTabSz="892637"/>
            <a:endParaRPr sz="1757" dirty="0">
              <a:solidFill>
                <a:prstClr val="black"/>
              </a:solidFill>
              <a:latin typeface="MyriadPro-Regularo)"/>
            </a:endParaRPr>
          </a:p>
        </p:txBody>
      </p:sp>
      <p:sp>
        <p:nvSpPr>
          <p:cNvPr id="16" name="object 23"/>
          <p:cNvSpPr/>
          <p:nvPr/>
        </p:nvSpPr>
        <p:spPr>
          <a:xfrm>
            <a:off x="6731734" y="5925069"/>
            <a:ext cx="166510" cy="330254"/>
          </a:xfrm>
          <a:custGeom>
            <a:avLst/>
            <a:gdLst/>
            <a:ahLst/>
            <a:cxnLst/>
            <a:rect l="l" t="t" r="r" b="b"/>
            <a:pathLst>
              <a:path w="170560" h="338289">
                <a:moveTo>
                  <a:pt x="26034" y="34236"/>
                </a:moveTo>
                <a:lnTo>
                  <a:pt x="18826" y="46153"/>
                </a:lnTo>
                <a:lnTo>
                  <a:pt x="13459" y="59439"/>
                </a:lnTo>
                <a:lnTo>
                  <a:pt x="10109" y="73942"/>
                </a:lnTo>
                <a:lnTo>
                  <a:pt x="8953" y="89509"/>
                </a:lnTo>
                <a:lnTo>
                  <a:pt x="9258" y="97843"/>
                </a:lnTo>
                <a:lnTo>
                  <a:pt x="12049" y="114717"/>
                </a:lnTo>
                <a:lnTo>
                  <a:pt x="17377" y="128963"/>
                </a:lnTo>
                <a:lnTo>
                  <a:pt x="24776" y="140822"/>
                </a:lnTo>
                <a:lnTo>
                  <a:pt x="33782" y="150534"/>
                </a:lnTo>
                <a:lnTo>
                  <a:pt x="43929" y="158337"/>
                </a:lnTo>
                <a:lnTo>
                  <a:pt x="54752" y="164472"/>
                </a:lnTo>
                <a:lnTo>
                  <a:pt x="65787" y="169178"/>
                </a:lnTo>
                <a:lnTo>
                  <a:pt x="76568" y="172694"/>
                </a:lnTo>
                <a:lnTo>
                  <a:pt x="96253" y="178549"/>
                </a:lnTo>
                <a:lnTo>
                  <a:pt x="96486" y="178617"/>
                </a:lnTo>
                <a:lnTo>
                  <a:pt x="109829" y="183148"/>
                </a:lnTo>
                <a:lnTo>
                  <a:pt x="122103" y="188855"/>
                </a:lnTo>
                <a:lnTo>
                  <a:pt x="132949" y="196043"/>
                </a:lnTo>
                <a:lnTo>
                  <a:pt x="142010" y="205013"/>
                </a:lnTo>
                <a:lnTo>
                  <a:pt x="148926" y="216070"/>
                </a:lnTo>
                <a:lnTo>
                  <a:pt x="153338" y="229516"/>
                </a:lnTo>
                <a:lnTo>
                  <a:pt x="154889" y="245656"/>
                </a:lnTo>
                <a:lnTo>
                  <a:pt x="154722" y="250535"/>
                </a:lnTo>
                <a:lnTo>
                  <a:pt x="152971" y="262623"/>
                </a:lnTo>
                <a:lnTo>
                  <a:pt x="149244" y="275012"/>
                </a:lnTo>
                <a:lnTo>
                  <a:pt x="143457" y="287110"/>
                </a:lnTo>
                <a:lnTo>
                  <a:pt x="135524" y="298331"/>
                </a:lnTo>
                <a:lnTo>
                  <a:pt x="125359" y="308084"/>
                </a:lnTo>
                <a:lnTo>
                  <a:pt x="112877" y="315779"/>
                </a:lnTo>
                <a:lnTo>
                  <a:pt x="97992" y="320829"/>
                </a:lnTo>
                <a:lnTo>
                  <a:pt x="80619" y="322643"/>
                </a:lnTo>
                <a:lnTo>
                  <a:pt x="74989" y="322402"/>
                </a:lnTo>
                <a:lnTo>
                  <a:pt x="59877" y="319256"/>
                </a:lnTo>
                <a:lnTo>
                  <a:pt x="46643" y="313263"/>
                </a:lnTo>
                <a:lnTo>
                  <a:pt x="35244" y="305434"/>
                </a:lnTo>
                <a:lnTo>
                  <a:pt x="25638" y="296779"/>
                </a:lnTo>
                <a:lnTo>
                  <a:pt x="17782" y="288310"/>
                </a:lnTo>
                <a:lnTo>
                  <a:pt x="11633" y="281038"/>
                </a:lnTo>
                <a:lnTo>
                  <a:pt x="0" y="292684"/>
                </a:lnTo>
                <a:lnTo>
                  <a:pt x="8062" y="302115"/>
                </a:lnTo>
                <a:lnTo>
                  <a:pt x="15938" y="310318"/>
                </a:lnTo>
                <a:lnTo>
                  <a:pt x="25360" y="318563"/>
                </a:lnTo>
                <a:lnTo>
                  <a:pt x="36435" y="326167"/>
                </a:lnTo>
                <a:lnTo>
                  <a:pt x="49266" y="332446"/>
                </a:lnTo>
                <a:lnTo>
                  <a:pt x="63959" y="336714"/>
                </a:lnTo>
                <a:lnTo>
                  <a:pt x="80619" y="338289"/>
                </a:lnTo>
                <a:lnTo>
                  <a:pt x="83455" y="338251"/>
                </a:lnTo>
                <a:lnTo>
                  <a:pt x="99590" y="336476"/>
                </a:lnTo>
                <a:lnTo>
                  <a:pt x="114157" y="332260"/>
                </a:lnTo>
                <a:lnTo>
                  <a:pt x="127126" y="325896"/>
                </a:lnTo>
                <a:lnTo>
                  <a:pt x="138465" y="317675"/>
                </a:lnTo>
                <a:lnTo>
                  <a:pt x="148144" y="307888"/>
                </a:lnTo>
                <a:lnTo>
                  <a:pt x="156132" y="296826"/>
                </a:lnTo>
                <a:lnTo>
                  <a:pt x="162398" y="284781"/>
                </a:lnTo>
                <a:lnTo>
                  <a:pt x="166912" y="272043"/>
                </a:lnTo>
                <a:lnTo>
                  <a:pt x="169643" y="258904"/>
                </a:lnTo>
                <a:lnTo>
                  <a:pt x="170561" y="245656"/>
                </a:lnTo>
                <a:lnTo>
                  <a:pt x="170499" y="241658"/>
                </a:lnTo>
                <a:lnTo>
                  <a:pt x="168446" y="223581"/>
                </a:lnTo>
                <a:lnTo>
                  <a:pt x="163795" y="208624"/>
                </a:lnTo>
                <a:lnTo>
                  <a:pt x="156982" y="196427"/>
                </a:lnTo>
                <a:lnTo>
                  <a:pt x="148439" y="186630"/>
                </a:lnTo>
                <a:lnTo>
                  <a:pt x="138599" y="178874"/>
                </a:lnTo>
                <a:lnTo>
                  <a:pt x="127897" y="172798"/>
                </a:lnTo>
                <a:lnTo>
                  <a:pt x="116766" y="168043"/>
                </a:lnTo>
                <a:lnTo>
                  <a:pt x="105638" y="164249"/>
                </a:lnTo>
                <a:lnTo>
                  <a:pt x="78359" y="155740"/>
                </a:lnTo>
                <a:lnTo>
                  <a:pt x="66968" y="151496"/>
                </a:lnTo>
                <a:lnTo>
                  <a:pt x="53482" y="144294"/>
                </a:lnTo>
                <a:lnTo>
                  <a:pt x="42747" y="135709"/>
                </a:lnTo>
                <a:lnTo>
                  <a:pt x="34629" y="125841"/>
                </a:lnTo>
                <a:lnTo>
                  <a:pt x="28996" y="114786"/>
                </a:lnTo>
                <a:lnTo>
                  <a:pt x="25715" y="102643"/>
                </a:lnTo>
                <a:lnTo>
                  <a:pt x="24650" y="89509"/>
                </a:lnTo>
                <a:lnTo>
                  <a:pt x="25574" y="76798"/>
                </a:lnTo>
                <a:lnTo>
                  <a:pt x="28556" y="63638"/>
                </a:lnTo>
                <a:lnTo>
                  <a:pt x="33667" y="51100"/>
                </a:lnTo>
                <a:lnTo>
                  <a:pt x="40977" y="39696"/>
                </a:lnTo>
                <a:lnTo>
                  <a:pt x="50557" y="29935"/>
                </a:lnTo>
                <a:lnTo>
                  <a:pt x="62476" y="22331"/>
                </a:lnTo>
                <a:lnTo>
                  <a:pt x="76804" y="17393"/>
                </a:lnTo>
                <a:lnTo>
                  <a:pt x="93611" y="15633"/>
                </a:lnTo>
                <a:lnTo>
                  <a:pt x="96815" y="15666"/>
                </a:lnTo>
                <a:lnTo>
                  <a:pt x="107292" y="16473"/>
                </a:lnTo>
                <a:lnTo>
                  <a:pt x="117758" y="18914"/>
                </a:lnTo>
                <a:lnTo>
                  <a:pt x="128794" y="23725"/>
                </a:lnTo>
                <a:lnTo>
                  <a:pt x="140978" y="31645"/>
                </a:lnTo>
                <a:lnTo>
                  <a:pt x="154889" y="43408"/>
                </a:lnTo>
                <a:lnTo>
                  <a:pt x="166979" y="31762"/>
                </a:lnTo>
                <a:lnTo>
                  <a:pt x="158409" y="23916"/>
                </a:lnTo>
                <a:lnTo>
                  <a:pt x="149761" y="17222"/>
                </a:lnTo>
                <a:lnTo>
                  <a:pt x="139141" y="10765"/>
                </a:lnTo>
                <a:lnTo>
                  <a:pt x="126365" y="5264"/>
                </a:lnTo>
                <a:lnTo>
                  <a:pt x="111250" y="1435"/>
                </a:lnTo>
                <a:lnTo>
                  <a:pt x="93611" y="0"/>
                </a:lnTo>
                <a:lnTo>
                  <a:pt x="83491" y="580"/>
                </a:lnTo>
                <a:lnTo>
                  <a:pt x="69733" y="3343"/>
                </a:lnTo>
                <a:lnTo>
                  <a:pt x="56931" y="8244"/>
                </a:lnTo>
                <a:lnTo>
                  <a:pt x="45263" y="15129"/>
                </a:lnTo>
                <a:lnTo>
                  <a:pt x="34905" y="23844"/>
                </a:lnTo>
                <a:lnTo>
                  <a:pt x="26034" y="34236"/>
                </a:lnTo>
                <a:close/>
              </a:path>
            </a:pathLst>
          </a:custGeom>
          <a:solidFill>
            <a:srgbClr val="96989A"/>
          </a:solidFill>
        </p:spPr>
        <p:txBody>
          <a:bodyPr wrap="square" lIns="0" tIns="0" rIns="0" bIns="0" rtlCol="0">
            <a:noAutofit/>
          </a:bodyPr>
          <a:lstStyle/>
          <a:p>
            <a:pPr defTabSz="892637"/>
            <a:endParaRPr sz="1757" dirty="0">
              <a:solidFill>
                <a:prstClr val="black"/>
              </a:solidFill>
              <a:latin typeface="MyriadPro-Regularo)"/>
            </a:endParaRPr>
          </a:p>
        </p:txBody>
      </p:sp>
      <p:sp>
        <p:nvSpPr>
          <p:cNvPr id="17" name="object 22"/>
          <p:cNvSpPr/>
          <p:nvPr/>
        </p:nvSpPr>
        <p:spPr>
          <a:xfrm>
            <a:off x="7055982" y="5925071"/>
            <a:ext cx="267345" cy="330254"/>
          </a:xfrm>
          <a:custGeom>
            <a:avLst/>
            <a:gdLst/>
            <a:ahLst/>
            <a:cxnLst/>
            <a:rect l="l" t="t" r="r" b="b"/>
            <a:pathLst>
              <a:path w="273850" h="338289">
                <a:moveTo>
                  <a:pt x="15614" y="167776"/>
                </a:moveTo>
                <a:lnTo>
                  <a:pt x="16440" y="153138"/>
                </a:lnTo>
                <a:lnTo>
                  <a:pt x="18612" y="138890"/>
                </a:lnTo>
                <a:lnTo>
                  <a:pt x="22065" y="125097"/>
                </a:lnTo>
                <a:lnTo>
                  <a:pt x="26736" y="111823"/>
                </a:lnTo>
                <a:lnTo>
                  <a:pt x="32560" y="99132"/>
                </a:lnTo>
                <a:lnTo>
                  <a:pt x="39473" y="87088"/>
                </a:lnTo>
                <a:lnTo>
                  <a:pt x="47412" y="75755"/>
                </a:lnTo>
                <a:lnTo>
                  <a:pt x="56311" y="65197"/>
                </a:lnTo>
                <a:lnTo>
                  <a:pt x="66108" y="55479"/>
                </a:lnTo>
                <a:lnTo>
                  <a:pt x="76737" y="46663"/>
                </a:lnTo>
                <a:lnTo>
                  <a:pt x="88136" y="38815"/>
                </a:lnTo>
                <a:lnTo>
                  <a:pt x="100239" y="31999"/>
                </a:lnTo>
                <a:lnTo>
                  <a:pt x="112983" y="26278"/>
                </a:lnTo>
                <a:lnTo>
                  <a:pt x="126304" y="21717"/>
                </a:lnTo>
                <a:lnTo>
                  <a:pt x="140138" y="18380"/>
                </a:lnTo>
                <a:lnTo>
                  <a:pt x="154420" y="16331"/>
                </a:lnTo>
                <a:lnTo>
                  <a:pt x="169087" y="15633"/>
                </a:lnTo>
                <a:lnTo>
                  <a:pt x="179302" y="15996"/>
                </a:lnTo>
                <a:lnTo>
                  <a:pt x="192200" y="17496"/>
                </a:lnTo>
                <a:lnTo>
                  <a:pt x="204851" y="20122"/>
                </a:lnTo>
                <a:lnTo>
                  <a:pt x="217191" y="23836"/>
                </a:lnTo>
                <a:lnTo>
                  <a:pt x="229157" y="28598"/>
                </a:lnTo>
                <a:lnTo>
                  <a:pt x="240688" y="34369"/>
                </a:lnTo>
                <a:lnTo>
                  <a:pt x="251720" y="41110"/>
                </a:lnTo>
                <a:lnTo>
                  <a:pt x="262191" y="48780"/>
                </a:lnTo>
                <a:lnTo>
                  <a:pt x="273850" y="36220"/>
                </a:lnTo>
                <a:lnTo>
                  <a:pt x="254646" y="23509"/>
                </a:lnTo>
                <a:lnTo>
                  <a:pt x="243743" y="17684"/>
                </a:lnTo>
                <a:lnTo>
                  <a:pt x="232309" y="12567"/>
                </a:lnTo>
                <a:lnTo>
                  <a:pt x="220336" y="8226"/>
                </a:lnTo>
                <a:lnTo>
                  <a:pt x="207816" y="4730"/>
                </a:lnTo>
                <a:lnTo>
                  <a:pt x="194741" y="2148"/>
                </a:lnTo>
                <a:lnTo>
                  <a:pt x="181101" y="548"/>
                </a:lnTo>
                <a:lnTo>
                  <a:pt x="166890" y="0"/>
                </a:lnTo>
                <a:lnTo>
                  <a:pt x="156550" y="320"/>
                </a:lnTo>
                <a:lnTo>
                  <a:pt x="142278" y="1832"/>
                </a:lnTo>
                <a:lnTo>
                  <a:pt x="128371" y="4538"/>
                </a:lnTo>
                <a:lnTo>
                  <a:pt x="114881" y="8388"/>
                </a:lnTo>
                <a:lnTo>
                  <a:pt x="101865" y="13332"/>
                </a:lnTo>
                <a:lnTo>
                  <a:pt x="89376" y="19318"/>
                </a:lnTo>
                <a:lnTo>
                  <a:pt x="77470" y="26298"/>
                </a:lnTo>
                <a:lnTo>
                  <a:pt x="66202" y="34220"/>
                </a:lnTo>
                <a:lnTo>
                  <a:pt x="55625" y="43034"/>
                </a:lnTo>
                <a:lnTo>
                  <a:pt x="45796" y="52690"/>
                </a:lnTo>
                <a:lnTo>
                  <a:pt x="36769" y="63137"/>
                </a:lnTo>
                <a:lnTo>
                  <a:pt x="28599" y="74325"/>
                </a:lnTo>
                <a:lnTo>
                  <a:pt x="21340" y="86204"/>
                </a:lnTo>
                <a:lnTo>
                  <a:pt x="15048" y="98724"/>
                </a:lnTo>
                <a:lnTo>
                  <a:pt x="9777" y="111833"/>
                </a:lnTo>
                <a:lnTo>
                  <a:pt x="5581" y="125482"/>
                </a:lnTo>
                <a:lnTo>
                  <a:pt x="2517" y="139620"/>
                </a:lnTo>
                <a:lnTo>
                  <a:pt x="638" y="154198"/>
                </a:lnTo>
                <a:lnTo>
                  <a:pt x="0" y="169163"/>
                </a:lnTo>
                <a:lnTo>
                  <a:pt x="436" y="181654"/>
                </a:lnTo>
                <a:lnTo>
                  <a:pt x="2090" y="196314"/>
                </a:lnTo>
                <a:lnTo>
                  <a:pt x="4928" y="210523"/>
                </a:lnTo>
                <a:lnTo>
                  <a:pt x="8898" y="224235"/>
                </a:lnTo>
                <a:lnTo>
                  <a:pt x="13949" y="237402"/>
                </a:lnTo>
                <a:lnTo>
                  <a:pt x="20028" y="249978"/>
                </a:lnTo>
                <a:lnTo>
                  <a:pt x="27083" y="261915"/>
                </a:lnTo>
                <a:lnTo>
                  <a:pt x="35064" y="273167"/>
                </a:lnTo>
                <a:lnTo>
                  <a:pt x="43918" y="283687"/>
                </a:lnTo>
                <a:lnTo>
                  <a:pt x="53593" y="293428"/>
                </a:lnTo>
                <a:lnTo>
                  <a:pt x="64038" y="302343"/>
                </a:lnTo>
                <a:lnTo>
                  <a:pt x="75201" y="310384"/>
                </a:lnTo>
                <a:lnTo>
                  <a:pt x="87030" y="317506"/>
                </a:lnTo>
                <a:lnTo>
                  <a:pt x="99473" y="323661"/>
                </a:lnTo>
                <a:lnTo>
                  <a:pt x="112478" y="328802"/>
                </a:lnTo>
                <a:lnTo>
                  <a:pt x="125994" y="332882"/>
                </a:lnTo>
                <a:lnTo>
                  <a:pt x="139969" y="335855"/>
                </a:lnTo>
                <a:lnTo>
                  <a:pt x="154350" y="337673"/>
                </a:lnTo>
                <a:lnTo>
                  <a:pt x="169087" y="338289"/>
                </a:lnTo>
                <a:lnTo>
                  <a:pt x="178494" y="338012"/>
                </a:lnTo>
                <a:lnTo>
                  <a:pt x="191330" y="336746"/>
                </a:lnTo>
                <a:lnTo>
                  <a:pt x="204023" y="334488"/>
                </a:lnTo>
                <a:lnTo>
                  <a:pt x="216513" y="331272"/>
                </a:lnTo>
                <a:lnTo>
                  <a:pt x="228741" y="327133"/>
                </a:lnTo>
                <a:lnTo>
                  <a:pt x="240648" y="322108"/>
                </a:lnTo>
                <a:lnTo>
                  <a:pt x="252174" y="316229"/>
                </a:lnTo>
                <a:lnTo>
                  <a:pt x="263261" y="309534"/>
                </a:lnTo>
                <a:lnTo>
                  <a:pt x="273850" y="302056"/>
                </a:lnTo>
                <a:lnTo>
                  <a:pt x="263537" y="290880"/>
                </a:lnTo>
                <a:lnTo>
                  <a:pt x="253379" y="297322"/>
                </a:lnTo>
                <a:lnTo>
                  <a:pt x="241899" y="304005"/>
                </a:lnTo>
                <a:lnTo>
                  <a:pt x="230713" y="309676"/>
                </a:lnTo>
                <a:lnTo>
                  <a:pt x="219532" y="314328"/>
                </a:lnTo>
                <a:lnTo>
                  <a:pt x="208068" y="317957"/>
                </a:lnTo>
                <a:lnTo>
                  <a:pt x="196032" y="320557"/>
                </a:lnTo>
                <a:lnTo>
                  <a:pt x="183134" y="322120"/>
                </a:lnTo>
                <a:lnTo>
                  <a:pt x="169087" y="322643"/>
                </a:lnTo>
                <a:lnTo>
                  <a:pt x="167742" y="322637"/>
                </a:lnTo>
                <a:lnTo>
                  <a:pt x="153105" y="321815"/>
                </a:lnTo>
                <a:lnTo>
                  <a:pt x="138858" y="319647"/>
                </a:lnTo>
                <a:lnTo>
                  <a:pt x="125066" y="316198"/>
                </a:lnTo>
                <a:lnTo>
                  <a:pt x="111793" y="311531"/>
                </a:lnTo>
                <a:lnTo>
                  <a:pt x="99103" y="305711"/>
                </a:lnTo>
                <a:lnTo>
                  <a:pt x="87059" y="298801"/>
                </a:lnTo>
                <a:lnTo>
                  <a:pt x="75727" y="290865"/>
                </a:lnTo>
                <a:lnTo>
                  <a:pt x="65169" y="281967"/>
                </a:lnTo>
                <a:lnTo>
                  <a:pt x="55451" y="272172"/>
                </a:lnTo>
                <a:lnTo>
                  <a:pt x="46636" y="261543"/>
                </a:lnTo>
                <a:lnTo>
                  <a:pt x="38789" y="250144"/>
                </a:lnTo>
                <a:lnTo>
                  <a:pt x="31973" y="238039"/>
                </a:lnTo>
                <a:lnTo>
                  <a:pt x="26252" y="225292"/>
                </a:lnTo>
                <a:lnTo>
                  <a:pt x="21691" y="211967"/>
                </a:lnTo>
                <a:lnTo>
                  <a:pt x="18354" y="198128"/>
                </a:lnTo>
                <a:lnTo>
                  <a:pt x="16305" y="183839"/>
                </a:lnTo>
                <a:lnTo>
                  <a:pt x="15608" y="169163"/>
                </a:lnTo>
                <a:lnTo>
                  <a:pt x="15614" y="167776"/>
                </a:lnTo>
                <a:close/>
              </a:path>
            </a:pathLst>
          </a:custGeom>
          <a:solidFill>
            <a:srgbClr val="96989A"/>
          </a:solidFill>
        </p:spPr>
        <p:txBody>
          <a:bodyPr wrap="square" lIns="0" tIns="0" rIns="0" bIns="0" rtlCol="0">
            <a:noAutofit/>
          </a:bodyPr>
          <a:lstStyle/>
          <a:p>
            <a:pPr defTabSz="892637"/>
            <a:endParaRPr sz="1757" dirty="0">
              <a:solidFill>
                <a:prstClr val="black"/>
              </a:solidFill>
              <a:latin typeface="MyriadPro-Regularo)"/>
            </a:endParaRPr>
          </a:p>
        </p:txBody>
      </p:sp>
      <p:sp>
        <p:nvSpPr>
          <p:cNvPr id="18" name="object 21"/>
          <p:cNvSpPr/>
          <p:nvPr/>
        </p:nvSpPr>
        <p:spPr>
          <a:xfrm>
            <a:off x="7487987" y="5932940"/>
            <a:ext cx="157310" cy="314520"/>
          </a:xfrm>
          <a:custGeom>
            <a:avLst/>
            <a:gdLst/>
            <a:ahLst/>
            <a:cxnLst/>
            <a:rect l="l" t="t" r="r" b="b"/>
            <a:pathLst>
              <a:path w="161137" h="322173">
                <a:moveTo>
                  <a:pt x="15697" y="306552"/>
                </a:moveTo>
                <a:lnTo>
                  <a:pt x="15697" y="165099"/>
                </a:lnTo>
                <a:lnTo>
                  <a:pt x="134264" y="165099"/>
                </a:lnTo>
                <a:lnTo>
                  <a:pt x="134264" y="149440"/>
                </a:lnTo>
                <a:lnTo>
                  <a:pt x="15697" y="149440"/>
                </a:lnTo>
                <a:lnTo>
                  <a:pt x="15697" y="15608"/>
                </a:lnTo>
                <a:lnTo>
                  <a:pt x="150393" y="15608"/>
                </a:lnTo>
                <a:lnTo>
                  <a:pt x="145008" y="0"/>
                </a:lnTo>
                <a:lnTo>
                  <a:pt x="0" y="0"/>
                </a:lnTo>
                <a:lnTo>
                  <a:pt x="0" y="322173"/>
                </a:lnTo>
                <a:lnTo>
                  <a:pt x="153098" y="322173"/>
                </a:lnTo>
                <a:lnTo>
                  <a:pt x="161137" y="306552"/>
                </a:lnTo>
                <a:lnTo>
                  <a:pt x="15697" y="306552"/>
                </a:lnTo>
                <a:close/>
              </a:path>
            </a:pathLst>
          </a:custGeom>
          <a:solidFill>
            <a:srgbClr val="96989A"/>
          </a:solidFill>
        </p:spPr>
        <p:txBody>
          <a:bodyPr wrap="square" lIns="0" tIns="0" rIns="0" bIns="0" rtlCol="0">
            <a:noAutofit/>
          </a:bodyPr>
          <a:lstStyle/>
          <a:p>
            <a:pPr defTabSz="892637"/>
            <a:endParaRPr sz="1757" dirty="0">
              <a:solidFill>
                <a:prstClr val="black"/>
              </a:solidFill>
              <a:latin typeface="MyriadPro-Regularo)"/>
            </a:endParaRPr>
          </a:p>
        </p:txBody>
      </p:sp>
      <p:sp>
        <p:nvSpPr>
          <p:cNvPr id="19" name="object 20"/>
          <p:cNvSpPr/>
          <p:nvPr/>
        </p:nvSpPr>
        <p:spPr>
          <a:xfrm>
            <a:off x="7806492" y="5927682"/>
            <a:ext cx="266056" cy="325022"/>
          </a:xfrm>
          <a:custGeom>
            <a:avLst/>
            <a:gdLst/>
            <a:ahLst/>
            <a:cxnLst/>
            <a:rect l="l" t="t" r="r" b="b"/>
            <a:pathLst>
              <a:path w="272529" h="332930">
                <a:moveTo>
                  <a:pt x="0" y="330263"/>
                </a:moveTo>
                <a:lnTo>
                  <a:pt x="15646" y="324891"/>
                </a:lnTo>
                <a:lnTo>
                  <a:pt x="15646" y="39395"/>
                </a:lnTo>
                <a:lnTo>
                  <a:pt x="272529" y="332930"/>
                </a:lnTo>
                <a:lnTo>
                  <a:pt x="272529" y="2654"/>
                </a:lnTo>
                <a:lnTo>
                  <a:pt x="256882" y="8039"/>
                </a:lnTo>
                <a:lnTo>
                  <a:pt x="256882" y="291757"/>
                </a:lnTo>
                <a:lnTo>
                  <a:pt x="0" y="0"/>
                </a:lnTo>
                <a:lnTo>
                  <a:pt x="0" y="330263"/>
                </a:lnTo>
                <a:close/>
              </a:path>
            </a:pathLst>
          </a:custGeom>
          <a:solidFill>
            <a:srgbClr val="96989A"/>
          </a:solidFill>
        </p:spPr>
        <p:txBody>
          <a:bodyPr wrap="square" lIns="0" tIns="0" rIns="0" bIns="0" rtlCol="0">
            <a:noAutofit/>
          </a:bodyPr>
          <a:lstStyle/>
          <a:p>
            <a:pPr defTabSz="892637"/>
            <a:endParaRPr sz="1757" dirty="0">
              <a:solidFill>
                <a:prstClr val="black"/>
              </a:solidFill>
              <a:latin typeface="MyriadPro-Regularo)"/>
            </a:endParaRPr>
          </a:p>
        </p:txBody>
      </p:sp>
      <p:sp>
        <p:nvSpPr>
          <p:cNvPr id="20" name="object 19"/>
          <p:cNvSpPr/>
          <p:nvPr/>
        </p:nvSpPr>
        <p:spPr>
          <a:xfrm>
            <a:off x="8260418" y="6188514"/>
            <a:ext cx="148433" cy="311737"/>
          </a:xfrm>
          <a:custGeom>
            <a:avLst/>
            <a:gdLst/>
            <a:ahLst/>
            <a:cxnLst/>
            <a:rect l="l" t="t" r="r" b="b"/>
            <a:pathLst>
              <a:path w="152044" h="319322">
                <a:moveTo>
                  <a:pt x="152044" y="11820"/>
                </a:moveTo>
                <a:lnTo>
                  <a:pt x="141978" y="0"/>
                </a:lnTo>
                <a:lnTo>
                  <a:pt x="132069" y="9074"/>
                </a:lnTo>
                <a:lnTo>
                  <a:pt x="121242" y="17192"/>
                </a:lnTo>
                <a:lnTo>
                  <a:pt x="109553" y="24326"/>
                </a:lnTo>
                <a:lnTo>
                  <a:pt x="97062" y="30443"/>
                </a:lnTo>
                <a:lnTo>
                  <a:pt x="83826" y="35516"/>
                </a:lnTo>
                <a:lnTo>
                  <a:pt x="69904" y="39513"/>
                </a:lnTo>
                <a:lnTo>
                  <a:pt x="55354" y="42406"/>
                </a:lnTo>
                <a:lnTo>
                  <a:pt x="40233" y="44163"/>
                </a:lnTo>
                <a:lnTo>
                  <a:pt x="56238" y="57525"/>
                </a:lnTo>
                <a:lnTo>
                  <a:pt x="73697" y="54124"/>
                </a:lnTo>
                <a:lnTo>
                  <a:pt x="89844" y="49528"/>
                </a:lnTo>
                <a:lnTo>
                  <a:pt x="104711" y="43828"/>
                </a:lnTo>
                <a:lnTo>
                  <a:pt x="118332" y="37116"/>
                </a:lnTo>
                <a:lnTo>
                  <a:pt x="130740" y="29483"/>
                </a:lnTo>
                <a:lnTo>
                  <a:pt x="141966" y="21021"/>
                </a:lnTo>
                <a:lnTo>
                  <a:pt x="152044" y="11820"/>
                </a:lnTo>
                <a:close/>
              </a:path>
              <a:path w="152044" h="319322">
                <a:moveTo>
                  <a:pt x="181216" y="-100684"/>
                </a:moveTo>
                <a:lnTo>
                  <a:pt x="180729" y="-87761"/>
                </a:lnTo>
                <a:lnTo>
                  <a:pt x="178879" y="-72836"/>
                </a:lnTo>
                <a:lnTo>
                  <a:pt x="175704" y="-58657"/>
                </a:lnTo>
                <a:lnTo>
                  <a:pt x="171261" y="-45253"/>
                </a:lnTo>
                <a:lnTo>
                  <a:pt x="165609" y="-32656"/>
                </a:lnTo>
                <a:lnTo>
                  <a:pt x="158806" y="-20895"/>
                </a:lnTo>
                <a:lnTo>
                  <a:pt x="150909" y="-9999"/>
                </a:lnTo>
                <a:lnTo>
                  <a:pt x="141978" y="0"/>
                </a:lnTo>
                <a:lnTo>
                  <a:pt x="152044" y="11820"/>
                </a:lnTo>
                <a:lnTo>
                  <a:pt x="161007" y="1973"/>
                </a:lnTo>
                <a:lnTo>
                  <a:pt x="168887" y="-8429"/>
                </a:lnTo>
                <a:lnTo>
                  <a:pt x="175717" y="-19296"/>
                </a:lnTo>
                <a:lnTo>
                  <a:pt x="181531" y="-30536"/>
                </a:lnTo>
                <a:lnTo>
                  <a:pt x="186360" y="-42057"/>
                </a:lnTo>
                <a:lnTo>
                  <a:pt x="190237" y="-53768"/>
                </a:lnTo>
                <a:lnTo>
                  <a:pt x="193196" y="-65577"/>
                </a:lnTo>
                <a:lnTo>
                  <a:pt x="195269" y="-77394"/>
                </a:lnTo>
                <a:lnTo>
                  <a:pt x="196488" y="-89127"/>
                </a:lnTo>
                <a:lnTo>
                  <a:pt x="196888" y="-100684"/>
                </a:lnTo>
                <a:lnTo>
                  <a:pt x="196882" y="-102171"/>
                </a:lnTo>
                <a:lnTo>
                  <a:pt x="196090" y="-118107"/>
                </a:lnTo>
                <a:lnTo>
                  <a:pt x="194000" y="-133356"/>
                </a:lnTo>
                <a:lnTo>
                  <a:pt x="190674" y="-147891"/>
                </a:lnTo>
                <a:lnTo>
                  <a:pt x="186171" y="-161685"/>
                </a:lnTo>
                <a:lnTo>
                  <a:pt x="180550" y="-174711"/>
                </a:lnTo>
                <a:lnTo>
                  <a:pt x="173873" y="-186942"/>
                </a:lnTo>
                <a:lnTo>
                  <a:pt x="166198" y="-198350"/>
                </a:lnTo>
                <a:lnTo>
                  <a:pt x="157585" y="-208909"/>
                </a:lnTo>
                <a:lnTo>
                  <a:pt x="148095" y="-218591"/>
                </a:lnTo>
                <a:lnTo>
                  <a:pt x="137788" y="-227369"/>
                </a:lnTo>
                <a:lnTo>
                  <a:pt x="126723" y="-235216"/>
                </a:lnTo>
                <a:lnTo>
                  <a:pt x="114960" y="-242105"/>
                </a:lnTo>
                <a:lnTo>
                  <a:pt x="102559" y="-248009"/>
                </a:lnTo>
                <a:lnTo>
                  <a:pt x="89580" y="-252900"/>
                </a:lnTo>
                <a:lnTo>
                  <a:pt x="76083" y="-256751"/>
                </a:lnTo>
                <a:lnTo>
                  <a:pt x="62128" y="-259536"/>
                </a:lnTo>
                <a:lnTo>
                  <a:pt x="47775" y="-261227"/>
                </a:lnTo>
                <a:lnTo>
                  <a:pt x="33083" y="-261796"/>
                </a:lnTo>
                <a:lnTo>
                  <a:pt x="0" y="-261796"/>
                </a:lnTo>
                <a:lnTo>
                  <a:pt x="0" y="60376"/>
                </a:lnTo>
                <a:lnTo>
                  <a:pt x="17253" y="60376"/>
                </a:lnTo>
                <a:lnTo>
                  <a:pt x="37435" y="59640"/>
                </a:lnTo>
                <a:lnTo>
                  <a:pt x="56238" y="57525"/>
                </a:lnTo>
                <a:lnTo>
                  <a:pt x="40233" y="44163"/>
                </a:lnTo>
                <a:lnTo>
                  <a:pt x="24599" y="44755"/>
                </a:lnTo>
                <a:lnTo>
                  <a:pt x="15621" y="44755"/>
                </a:lnTo>
                <a:lnTo>
                  <a:pt x="15621" y="-246175"/>
                </a:lnTo>
                <a:lnTo>
                  <a:pt x="24599" y="-246175"/>
                </a:lnTo>
                <a:lnTo>
                  <a:pt x="37639" y="-245765"/>
                </a:lnTo>
                <a:lnTo>
                  <a:pt x="52848" y="-244202"/>
                </a:lnTo>
                <a:lnTo>
                  <a:pt x="67496" y="-241499"/>
                </a:lnTo>
                <a:lnTo>
                  <a:pt x="81526" y="-237687"/>
                </a:lnTo>
                <a:lnTo>
                  <a:pt x="94880" y="-232794"/>
                </a:lnTo>
                <a:lnTo>
                  <a:pt x="107498" y="-226851"/>
                </a:lnTo>
                <a:lnTo>
                  <a:pt x="119325" y="-219888"/>
                </a:lnTo>
                <a:lnTo>
                  <a:pt x="130300" y="-211934"/>
                </a:lnTo>
                <a:lnTo>
                  <a:pt x="140367" y="-203020"/>
                </a:lnTo>
                <a:lnTo>
                  <a:pt x="149466" y="-193174"/>
                </a:lnTo>
                <a:lnTo>
                  <a:pt x="157541" y="-182427"/>
                </a:lnTo>
                <a:lnTo>
                  <a:pt x="164533" y="-170808"/>
                </a:lnTo>
                <a:lnTo>
                  <a:pt x="170384" y="-158348"/>
                </a:lnTo>
                <a:lnTo>
                  <a:pt x="175036" y="-145075"/>
                </a:lnTo>
                <a:lnTo>
                  <a:pt x="178430" y="-131021"/>
                </a:lnTo>
                <a:lnTo>
                  <a:pt x="180510" y="-116214"/>
                </a:lnTo>
                <a:lnTo>
                  <a:pt x="181216" y="-100684"/>
                </a:lnTo>
                <a:close/>
              </a:path>
            </a:pathLst>
          </a:custGeom>
          <a:solidFill>
            <a:srgbClr val="96989A"/>
          </a:solidFill>
        </p:spPr>
        <p:txBody>
          <a:bodyPr wrap="square" lIns="0" tIns="0" rIns="0" bIns="0" rtlCol="0">
            <a:noAutofit/>
          </a:bodyPr>
          <a:lstStyle/>
          <a:p>
            <a:pPr defTabSz="892637"/>
            <a:endParaRPr sz="1757" dirty="0">
              <a:solidFill>
                <a:prstClr val="black"/>
              </a:solidFill>
              <a:latin typeface="MyriadPro-Regularo)"/>
            </a:endParaRPr>
          </a:p>
        </p:txBody>
      </p:sp>
      <p:sp>
        <p:nvSpPr>
          <p:cNvPr id="21" name="object 17"/>
          <p:cNvSpPr/>
          <p:nvPr/>
        </p:nvSpPr>
        <p:spPr>
          <a:xfrm>
            <a:off x="8613844" y="6022240"/>
            <a:ext cx="16109" cy="133836"/>
          </a:xfrm>
          <a:custGeom>
            <a:avLst/>
            <a:gdLst/>
            <a:ahLst/>
            <a:cxnLst/>
            <a:rect l="l" t="t" r="r" b="b"/>
            <a:pathLst>
              <a:path w="16501" h="137092">
                <a:moveTo>
                  <a:pt x="0" y="69632"/>
                </a:moveTo>
                <a:lnTo>
                  <a:pt x="437" y="81910"/>
                </a:lnTo>
                <a:lnTo>
                  <a:pt x="2092" y="96353"/>
                </a:lnTo>
                <a:lnTo>
                  <a:pt x="4932" y="110399"/>
                </a:lnTo>
                <a:lnTo>
                  <a:pt x="8903" y="123996"/>
                </a:lnTo>
                <a:lnTo>
                  <a:pt x="13956" y="137092"/>
                </a:lnTo>
                <a:lnTo>
                  <a:pt x="16369" y="84309"/>
                </a:lnTo>
                <a:lnTo>
                  <a:pt x="15671" y="69632"/>
                </a:lnTo>
                <a:lnTo>
                  <a:pt x="15677" y="68275"/>
                </a:lnTo>
                <a:lnTo>
                  <a:pt x="16501" y="53635"/>
                </a:lnTo>
                <a:lnTo>
                  <a:pt x="14904" y="0"/>
                </a:lnTo>
                <a:lnTo>
                  <a:pt x="9677" y="13009"/>
                </a:lnTo>
                <a:lnTo>
                  <a:pt x="5521" y="26528"/>
                </a:lnTo>
                <a:lnTo>
                  <a:pt x="2488" y="40506"/>
                </a:lnTo>
                <a:lnTo>
                  <a:pt x="630" y="54892"/>
                </a:lnTo>
                <a:lnTo>
                  <a:pt x="0" y="69632"/>
                </a:lnTo>
                <a:close/>
              </a:path>
            </a:pathLst>
          </a:custGeom>
          <a:solidFill>
            <a:srgbClr val="96989A"/>
          </a:solidFill>
        </p:spPr>
        <p:txBody>
          <a:bodyPr wrap="square" lIns="0" tIns="0" rIns="0" bIns="0" rtlCol="0">
            <a:noAutofit/>
          </a:bodyPr>
          <a:lstStyle/>
          <a:p>
            <a:pPr defTabSz="892637"/>
            <a:endParaRPr sz="1757" dirty="0">
              <a:solidFill>
                <a:prstClr val="black"/>
              </a:solidFill>
              <a:latin typeface="MyriadPro-Regularo)"/>
            </a:endParaRPr>
          </a:p>
        </p:txBody>
      </p:sp>
      <p:sp>
        <p:nvSpPr>
          <p:cNvPr id="22" name="object 18"/>
          <p:cNvSpPr/>
          <p:nvPr/>
        </p:nvSpPr>
        <p:spPr>
          <a:xfrm>
            <a:off x="8627469" y="5925073"/>
            <a:ext cx="316617" cy="330242"/>
          </a:xfrm>
          <a:custGeom>
            <a:avLst/>
            <a:gdLst/>
            <a:ahLst/>
            <a:cxnLst/>
            <a:rect l="l" t="t" r="r" b="b"/>
            <a:pathLst>
              <a:path w="324321" h="338277">
                <a:moveTo>
                  <a:pt x="85540" y="323366"/>
                </a:moveTo>
                <a:lnTo>
                  <a:pt x="98546" y="328595"/>
                </a:lnTo>
                <a:lnTo>
                  <a:pt x="112063" y="332753"/>
                </a:lnTo>
                <a:lnTo>
                  <a:pt x="126038" y="335787"/>
                </a:lnTo>
                <a:lnTo>
                  <a:pt x="140420" y="337646"/>
                </a:lnTo>
                <a:lnTo>
                  <a:pt x="155157" y="338277"/>
                </a:lnTo>
                <a:lnTo>
                  <a:pt x="167485" y="337836"/>
                </a:lnTo>
                <a:lnTo>
                  <a:pt x="181937" y="336178"/>
                </a:lnTo>
                <a:lnTo>
                  <a:pt x="195990" y="333336"/>
                </a:lnTo>
                <a:lnTo>
                  <a:pt x="209591" y="329361"/>
                </a:lnTo>
                <a:lnTo>
                  <a:pt x="222689" y="324307"/>
                </a:lnTo>
                <a:lnTo>
                  <a:pt x="235233" y="318224"/>
                </a:lnTo>
                <a:lnTo>
                  <a:pt x="247171" y="311165"/>
                </a:lnTo>
                <a:lnTo>
                  <a:pt x="258451" y="303181"/>
                </a:lnTo>
                <a:lnTo>
                  <a:pt x="269021" y="294325"/>
                </a:lnTo>
                <a:lnTo>
                  <a:pt x="278830" y="284647"/>
                </a:lnTo>
                <a:lnTo>
                  <a:pt x="287826" y="274201"/>
                </a:lnTo>
                <a:lnTo>
                  <a:pt x="295957" y="263037"/>
                </a:lnTo>
                <a:lnTo>
                  <a:pt x="303172" y="251208"/>
                </a:lnTo>
                <a:lnTo>
                  <a:pt x="309419" y="238765"/>
                </a:lnTo>
                <a:lnTo>
                  <a:pt x="314646" y="225761"/>
                </a:lnTo>
                <a:lnTo>
                  <a:pt x="318801" y="212247"/>
                </a:lnTo>
                <a:lnTo>
                  <a:pt x="321833" y="198274"/>
                </a:lnTo>
                <a:lnTo>
                  <a:pt x="323690" y="183896"/>
                </a:lnTo>
                <a:lnTo>
                  <a:pt x="324321" y="169163"/>
                </a:lnTo>
                <a:lnTo>
                  <a:pt x="323878" y="156800"/>
                </a:lnTo>
                <a:lnTo>
                  <a:pt x="322217" y="142356"/>
                </a:lnTo>
                <a:lnTo>
                  <a:pt x="319373" y="128310"/>
                </a:lnTo>
                <a:lnTo>
                  <a:pt x="315398" y="114714"/>
                </a:lnTo>
                <a:lnTo>
                  <a:pt x="310344" y="101620"/>
                </a:lnTo>
                <a:lnTo>
                  <a:pt x="304261" y="89080"/>
                </a:lnTo>
                <a:lnTo>
                  <a:pt x="297203" y="77145"/>
                </a:lnTo>
                <a:lnTo>
                  <a:pt x="289219" y="65867"/>
                </a:lnTo>
                <a:lnTo>
                  <a:pt x="280363" y="55298"/>
                </a:lnTo>
                <a:lnTo>
                  <a:pt x="270685" y="45491"/>
                </a:lnTo>
                <a:lnTo>
                  <a:pt x="260238" y="36495"/>
                </a:lnTo>
                <a:lnTo>
                  <a:pt x="249073" y="28365"/>
                </a:lnTo>
                <a:lnTo>
                  <a:pt x="237242" y="21150"/>
                </a:lnTo>
                <a:lnTo>
                  <a:pt x="224796" y="14903"/>
                </a:lnTo>
                <a:lnTo>
                  <a:pt x="211787" y="9676"/>
                </a:lnTo>
                <a:lnTo>
                  <a:pt x="198267" y="5520"/>
                </a:lnTo>
                <a:lnTo>
                  <a:pt x="184287" y="2488"/>
                </a:lnTo>
                <a:lnTo>
                  <a:pt x="169900" y="630"/>
                </a:lnTo>
                <a:lnTo>
                  <a:pt x="155157" y="0"/>
                </a:lnTo>
                <a:lnTo>
                  <a:pt x="142838" y="440"/>
                </a:lnTo>
                <a:lnTo>
                  <a:pt x="128396" y="2098"/>
                </a:lnTo>
                <a:lnTo>
                  <a:pt x="114352" y="4941"/>
                </a:lnTo>
                <a:lnTo>
                  <a:pt x="100757" y="8915"/>
                </a:lnTo>
                <a:lnTo>
                  <a:pt x="87664" y="13970"/>
                </a:lnTo>
                <a:lnTo>
                  <a:pt x="75125" y="20053"/>
                </a:lnTo>
                <a:lnTo>
                  <a:pt x="63191" y="27114"/>
                </a:lnTo>
                <a:lnTo>
                  <a:pt x="51913" y="35099"/>
                </a:lnTo>
                <a:lnTo>
                  <a:pt x="41345" y="43957"/>
                </a:lnTo>
                <a:lnTo>
                  <a:pt x="31537" y="53636"/>
                </a:lnTo>
                <a:lnTo>
                  <a:pt x="22542" y="64085"/>
                </a:lnTo>
                <a:lnTo>
                  <a:pt x="14411" y="75252"/>
                </a:lnTo>
                <a:lnTo>
                  <a:pt x="7195" y="87084"/>
                </a:lnTo>
                <a:lnTo>
                  <a:pt x="948" y="99531"/>
                </a:lnTo>
                <a:lnTo>
                  <a:pt x="2544" y="153166"/>
                </a:lnTo>
                <a:lnTo>
                  <a:pt x="4713" y="138916"/>
                </a:lnTo>
                <a:lnTo>
                  <a:pt x="8163" y="125121"/>
                </a:lnTo>
                <a:lnTo>
                  <a:pt x="12831" y="111844"/>
                </a:lnTo>
                <a:lnTo>
                  <a:pt x="18652" y="99151"/>
                </a:lnTo>
                <a:lnTo>
                  <a:pt x="25562" y="87104"/>
                </a:lnTo>
                <a:lnTo>
                  <a:pt x="33498" y="75769"/>
                </a:lnTo>
                <a:lnTo>
                  <a:pt x="42395" y="65209"/>
                </a:lnTo>
                <a:lnTo>
                  <a:pt x="52189" y="55488"/>
                </a:lnTo>
                <a:lnTo>
                  <a:pt x="62816" y="46670"/>
                </a:lnTo>
                <a:lnTo>
                  <a:pt x="74213" y="38821"/>
                </a:lnTo>
                <a:lnTo>
                  <a:pt x="86314" y="32003"/>
                </a:lnTo>
                <a:lnTo>
                  <a:pt x="99057" y="26281"/>
                </a:lnTo>
                <a:lnTo>
                  <a:pt x="112376" y="21719"/>
                </a:lnTo>
                <a:lnTo>
                  <a:pt x="126209" y="18381"/>
                </a:lnTo>
                <a:lnTo>
                  <a:pt x="140490" y="16331"/>
                </a:lnTo>
                <a:lnTo>
                  <a:pt x="155157" y="15633"/>
                </a:lnTo>
                <a:lnTo>
                  <a:pt x="156597" y="15640"/>
                </a:lnTo>
                <a:lnTo>
                  <a:pt x="171237" y="16471"/>
                </a:lnTo>
                <a:lnTo>
                  <a:pt x="185485" y="18647"/>
                </a:lnTo>
                <a:lnTo>
                  <a:pt x="199277" y="22105"/>
                </a:lnTo>
                <a:lnTo>
                  <a:pt x="212549" y="26780"/>
                </a:lnTo>
                <a:lnTo>
                  <a:pt x="225238" y="32607"/>
                </a:lnTo>
                <a:lnTo>
                  <a:pt x="237279" y="39524"/>
                </a:lnTo>
                <a:lnTo>
                  <a:pt x="248609" y="47466"/>
                </a:lnTo>
                <a:lnTo>
                  <a:pt x="259163" y="56368"/>
                </a:lnTo>
                <a:lnTo>
                  <a:pt x="268877" y="66168"/>
                </a:lnTo>
                <a:lnTo>
                  <a:pt x="277688" y="76800"/>
                </a:lnTo>
                <a:lnTo>
                  <a:pt x="285532" y="88201"/>
                </a:lnTo>
                <a:lnTo>
                  <a:pt x="292345" y="100307"/>
                </a:lnTo>
                <a:lnTo>
                  <a:pt x="298062" y="113053"/>
                </a:lnTo>
                <a:lnTo>
                  <a:pt x="302620" y="126376"/>
                </a:lnTo>
                <a:lnTo>
                  <a:pt x="305955" y="140211"/>
                </a:lnTo>
                <a:lnTo>
                  <a:pt x="308003" y="154495"/>
                </a:lnTo>
                <a:lnTo>
                  <a:pt x="308700" y="169163"/>
                </a:lnTo>
                <a:lnTo>
                  <a:pt x="308693" y="170562"/>
                </a:lnTo>
                <a:lnTo>
                  <a:pt x="307866" y="185200"/>
                </a:lnTo>
                <a:lnTo>
                  <a:pt x="305693" y="199447"/>
                </a:lnTo>
                <a:lnTo>
                  <a:pt x="302239" y="213238"/>
                </a:lnTo>
                <a:lnTo>
                  <a:pt x="297568" y="226508"/>
                </a:lnTo>
                <a:lnTo>
                  <a:pt x="291743" y="239196"/>
                </a:lnTo>
                <a:lnTo>
                  <a:pt x="284828" y="251235"/>
                </a:lnTo>
                <a:lnTo>
                  <a:pt x="276888" y="262563"/>
                </a:lnTo>
                <a:lnTo>
                  <a:pt x="267986" y="273115"/>
                </a:lnTo>
                <a:lnTo>
                  <a:pt x="258187" y="282828"/>
                </a:lnTo>
                <a:lnTo>
                  <a:pt x="247554" y="291638"/>
                </a:lnTo>
                <a:lnTo>
                  <a:pt x="236151" y="299480"/>
                </a:lnTo>
                <a:lnTo>
                  <a:pt x="224043" y="306291"/>
                </a:lnTo>
                <a:lnTo>
                  <a:pt x="211293" y="312008"/>
                </a:lnTo>
                <a:lnTo>
                  <a:pt x="197966" y="316565"/>
                </a:lnTo>
                <a:lnTo>
                  <a:pt x="184124" y="319899"/>
                </a:lnTo>
                <a:lnTo>
                  <a:pt x="169833" y="321946"/>
                </a:lnTo>
                <a:lnTo>
                  <a:pt x="155157" y="322643"/>
                </a:lnTo>
                <a:lnTo>
                  <a:pt x="153842" y="322637"/>
                </a:lnTo>
                <a:lnTo>
                  <a:pt x="139205" y="321818"/>
                </a:lnTo>
                <a:lnTo>
                  <a:pt x="124959" y="319652"/>
                </a:lnTo>
                <a:lnTo>
                  <a:pt x="111167" y="316205"/>
                </a:lnTo>
                <a:lnTo>
                  <a:pt x="97894" y="311540"/>
                </a:lnTo>
                <a:lnTo>
                  <a:pt x="85204" y="305720"/>
                </a:lnTo>
                <a:lnTo>
                  <a:pt x="73161" y="298811"/>
                </a:lnTo>
                <a:lnTo>
                  <a:pt x="61829" y="290875"/>
                </a:lnTo>
                <a:lnTo>
                  <a:pt x="51273" y="281978"/>
                </a:lnTo>
                <a:lnTo>
                  <a:pt x="41555" y="272182"/>
                </a:lnTo>
                <a:lnTo>
                  <a:pt x="32741" y="261552"/>
                </a:lnTo>
                <a:lnTo>
                  <a:pt x="24894" y="250152"/>
                </a:lnTo>
                <a:lnTo>
                  <a:pt x="18079" y="238046"/>
                </a:lnTo>
                <a:lnTo>
                  <a:pt x="12359" y="225298"/>
                </a:lnTo>
                <a:lnTo>
                  <a:pt x="7798" y="211972"/>
                </a:lnTo>
                <a:lnTo>
                  <a:pt x="4461" y="198131"/>
                </a:lnTo>
                <a:lnTo>
                  <a:pt x="2412" y="183841"/>
                </a:lnTo>
                <a:lnTo>
                  <a:pt x="0" y="236623"/>
                </a:lnTo>
                <a:lnTo>
                  <a:pt x="6080" y="249166"/>
                </a:lnTo>
                <a:lnTo>
                  <a:pt x="13138" y="261103"/>
                </a:lnTo>
                <a:lnTo>
                  <a:pt x="21121" y="272383"/>
                </a:lnTo>
                <a:lnTo>
                  <a:pt x="29977" y="282955"/>
                </a:lnTo>
                <a:lnTo>
                  <a:pt x="39654" y="292766"/>
                </a:lnTo>
                <a:lnTo>
                  <a:pt x="50101" y="301764"/>
                </a:lnTo>
                <a:lnTo>
                  <a:pt x="61265" y="309898"/>
                </a:lnTo>
                <a:lnTo>
                  <a:pt x="73096" y="317116"/>
                </a:lnTo>
                <a:lnTo>
                  <a:pt x="85540" y="323366"/>
                </a:lnTo>
                <a:close/>
              </a:path>
            </a:pathLst>
          </a:custGeom>
          <a:solidFill>
            <a:srgbClr val="96989A"/>
          </a:solidFill>
        </p:spPr>
        <p:txBody>
          <a:bodyPr wrap="square" lIns="0" tIns="0" rIns="0" bIns="0" rtlCol="0">
            <a:noAutofit/>
          </a:bodyPr>
          <a:lstStyle/>
          <a:p>
            <a:pPr defTabSz="892637"/>
            <a:endParaRPr sz="1757" dirty="0">
              <a:solidFill>
                <a:prstClr val="black"/>
              </a:solidFill>
              <a:latin typeface="MyriadPro-Regularo)"/>
            </a:endParaRPr>
          </a:p>
        </p:txBody>
      </p:sp>
      <p:sp>
        <p:nvSpPr>
          <p:cNvPr id="23" name="object 16"/>
          <p:cNvSpPr/>
          <p:nvPr/>
        </p:nvSpPr>
        <p:spPr>
          <a:xfrm>
            <a:off x="6248400" y="5920590"/>
            <a:ext cx="305036" cy="332163"/>
          </a:xfrm>
          <a:custGeom>
            <a:avLst/>
            <a:gdLst/>
            <a:ahLst/>
            <a:cxnLst/>
            <a:rect l="l" t="t" r="r" b="b"/>
            <a:pathLst>
              <a:path w="312458" h="340245">
                <a:moveTo>
                  <a:pt x="157403" y="0"/>
                </a:moveTo>
                <a:lnTo>
                  <a:pt x="0" y="333489"/>
                </a:lnTo>
                <a:lnTo>
                  <a:pt x="14363" y="340245"/>
                </a:lnTo>
                <a:lnTo>
                  <a:pt x="157276" y="37414"/>
                </a:lnTo>
                <a:lnTo>
                  <a:pt x="298068" y="340245"/>
                </a:lnTo>
                <a:lnTo>
                  <a:pt x="312458" y="333540"/>
                </a:lnTo>
                <a:lnTo>
                  <a:pt x="157403" y="0"/>
                </a:lnTo>
                <a:close/>
              </a:path>
            </a:pathLst>
          </a:custGeom>
          <a:solidFill>
            <a:srgbClr val="96989A"/>
          </a:solidFill>
        </p:spPr>
        <p:txBody>
          <a:bodyPr wrap="square" lIns="0" tIns="0" rIns="0" bIns="0" rtlCol="0">
            <a:noAutofit/>
          </a:bodyPr>
          <a:lstStyle/>
          <a:p>
            <a:pPr defTabSz="892637"/>
            <a:endParaRPr sz="1757" dirty="0">
              <a:solidFill>
                <a:schemeClr val="bg1">
                  <a:lumMod val="65000"/>
                </a:schemeClr>
              </a:solidFill>
              <a:latin typeface="MyriadPro-Regularo)"/>
            </a:endParaRPr>
          </a:p>
        </p:txBody>
      </p:sp>
      <p:sp>
        <p:nvSpPr>
          <p:cNvPr id="24" name="object 4"/>
          <p:cNvSpPr txBox="1"/>
          <p:nvPr/>
        </p:nvSpPr>
        <p:spPr>
          <a:xfrm>
            <a:off x="318611" y="6188514"/>
            <a:ext cx="1998056" cy="173134"/>
          </a:xfrm>
          <a:prstGeom prst="rect">
            <a:avLst/>
          </a:prstGeom>
        </p:spPr>
        <p:txBody>
          <a:bodyPr wrap="square" lIns="0" tIns="0" rIns="0" bIns="0" rtlCol="0">
            <a:noAutofit/>
          </a:bodyPr>
          <a:lstStyle/>
          <a:p>
            <a:pPr marL="12398" defTabSz="892637">
              <a:lnSpc>
                <a:spcPts val="1103"/>
              </a:lnSpc>
            </a:pPr>
            <a:r>
              <a:rPr sz="976" spc="-171" dirty="0">
                <a:solidFill>
                  <a:prstClr val="white">
                    <a:lumMod val="75000"/>
                  </a:prstClr>
                </a:solidFill>
                <a:latin typeface="MyriadPro-Regularo)"/>
                <a:cs typeface="Arial"/>
              </a:rPr>
              <a:t> </a:t>
            </a:r>
            <a:endParaRPr sz="976" dirty="0">
              <a:solidFill>
                <a:prstClr val="white">
                  <a:lumMod val="75000"/>
                </a:prstClr>
              </a:solidFill>
              <a:latin typeface="MyriadPro-Regularo)"/>
              <a:cs typeface="Arial"/>
            </a:endParaRPr>
          </a:p>
        </p:txBody>
      </p:sp>
      <p:sp>
        <p:nvSpPr>
          <p:cNvPr id="25" name="Marcador de pie de página 31"/>
          <p:cNvSpPr txBox="1">
            <a:spLocks/>
          </p:cNvSpPr>
          <p:nvPr/>
        </p:nvSpPr>
        <p:spPr>
          <a:xfrm>
            <a:off x="304800" y="6127417"/>
            <a:ext cx="2922898" cy="295327"/>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dirty="0" smtClean="0">
                <a:solidFill>
                  <a:prstClr val="white">
                    <a:lumMod val="65000"/>
                  </a:prstClr>
                </a:solidFill>
                <a:latin typeface="MyriadPro-Regularo)"/>
                <a:cs typeface="Arial" panose="020B0604020202020204" pitchFamily="34" charset="0"/>
              </a:rPr>
              <a:t>www.ascendoconsulting.es</a:t>
            </a:r>
            <a:endParaRPr lang="es-ES" sz="1000" dirty="0">
              <a:solidFill>
                <a:prstClr val="white">
                  <a:lumMod val="65000"/>
                </a:prstClr>
              </a:solidFill>
              <a:latin typeface="MyriadPro-Regularo)"/>
              <a:cs typeface="Arial" panose="020B0604020202020204" pitchFamily="34" charset="0"/>
            </a:endParaRPr>
          </a:p>
        </p:txBody>
      </p:sp>
      <p:sp>
        <p:nvSpPr>
          <p:cNvPr id="27" name="object 34"/>
          <p:cNvSpPr/>
          <p:nvPr/>
        </p:nvSpPr>
        <p:spPr>
          <a:xfrm>
            <a:off x="8239864" y="0"/>
            <a:ext cx="904136" cy="900181"/>
          </a:xfrm>
          <a:custGeom>
            <a:avLst/>
            <a:gdLst/>
            <a:ahLst/>
            <a:cxnLst/>
            <a:rect l="l" t="t" r="r" b="b"/>
            <a:pathLst>
              <a:path w="926134" h="922083">
                <a:moveTo>
                  <a:pt x="926134" y="10"/>
                </a:moveTo>
                <a:lnTo>
                  <a:pt x="10" y="10"/>
                </a:lnTo>
                <a:lnTo>
                  <a:pt x="926134" y="922083"/>
                </a:lnTo>
                <a:lnTo>
                  <a:pt x="926134" y="10"/>
                </a:lnTo>
                <a:close/>
              </a:path>
            </a:pathLst>
          </a:custGeom>
          <a:solidFill>
            <a:srgbClr val="37ABE1"/>
          </a:solidFill>
        </p:spPr>
        <p:txBody>
          <a:bodyPr wrap="square" lIns="0" tIns="0" rIns="0" bIns="0" rtlCol="0">
            <a:noAutofit/>
          </a:bodyPr>
          <a:lstStyle/>
          <a:p>
            <a:pPr defTabSz="892637"/>
            <a:endParaRPr sz="1757" dirty="0">
              <a:solidFill>
                <a:prstClr val="black"/>
              </a:solidFill>
            </a:endParaRPr>
          </a:p>
        </p:txBody>
      </p:sp>
    </p:spTree>
    <p:extLst>
      <p:ext uri="{BB962C8B-B14F-4D97-AF65-F5344CB8AC3E}">
        <p14:creationId xmlns:p14="http://schemas.microsoft.com/office/powerpoint/2010/main" val="1722460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80960CE-FBA5-499A-B7DB-AA75AC0885D8}" type="slidenum">
              <a:rPr lang="en-US" smtClean="0">
                <a:solidFill>
                  <a:prstClr val="black"/>
                </a:solidFill>
              </a:rPr>
              <a:pPr/>
              <a:t>2</a:t>
            </a:fld>
            <a:endParaRPr lang="en-US" dirty="0">
              <a:solidFill>
                <a:prstClr val="black"/>
              </a:solidFill>
            </a:endParaRPr>
          </a:p>
        </p:txBody>
      </p:sp>
      <p:sp>
        <p:nvSpPr>
          <p:cNvPr id="7" name="1 CuadroTexto"/>
          <p:cNvSpPr txBox="1"/>
          <p:nvPr/>
        </p:nvSpPr>
        <p:spPr>
          <a:xfrm>
            <a:off x="304800" y="838200"/>
            <a:ext cx="8610600" cy="461665"/>
          </a:xfrm>
          <a:prstGeom prst="rect">
            <a:avLst/>
          </a:prstGeom>
          <a:noFill/>
        </p:spPr>
        <p:txBody>
          <a:bodyPr wrap="square" rtlCol="0">
            <a:spAutoFit/>
          </a:bodyPr>
          <a:lstStyle/>
          <a:p>
            <a:pPr>
              <a:spcAft>
                <a:spcPts val="2400"/>
              </a:spcAft>
            </a:pPr>
            <a:r>
              <a:rPr lang="es-ES" sz="2400" b="1" dirty="0" smtClean="0">
                <a:solidFill>
                  <a:srgbClr val="00B0F0"/>
                </a:solidFill>
                <a:latin typeface="Calibri" panose="020F0502020204030204" pitchFamily="34" charset="0"/>
              </a:rPr>
              <a:t>Índice</a:t>
            </a:r>
          </a:p>
        </p:txBody>
      </p:sp>
      <p:graphicFrame>
        <p:nvGraphicFramePr>
          <p:cNvPr id="8" name="Table 12"/>
          <p:cNvGraphicFramePr>
            <a:graphicFrameLocks noGrp="1"/>
          </p:cNvGraphicFramePr>
          <p:nvPr>
            <p:custDataLst>
              <p:tags r:id="rId1"/>
            </p:custDataLst>
            <p:extLst>
              <p:ext uri="{D42A27DB-BD31-4B8C-83A1-F6EECF244321}">
                <p14:modId xmlns:p14="http://schemas.microsoft.com/office/powerpoint/2010/main" val="3393074034"/>
              </p:ext>
            </p:extLst>
          </p:nvPr>
        </p:nvGraphicFramePr>
        <p:xfrm>
          <a:off x="381000" y="1651000"/>
          <a:ext cx="8382000" cy="4140198"/>
        </p:xfrm>
        <a:graphic>
          <a:graphicData uri="http://schemas.openxmlformats.org/drawingml/2006/table">
            <a:tbl>
              <a:tblPr firstRow="1" bandRow="1">
                <a:tableStyleId>{69D073F8-1565-44D7-B386-08B59EADF2EE}</a:tableStyleId>
              </a:tblPr>
              <a:tblGrid>
                <a:gridCol w="8382000"/>
              </a:tblGrid>
              <a:tr h="690033">
                <a:tc>
                  <a:txBody>
                    <a:bodyPr/>
                    <a:lstStyle/>
                    <a:p>
                      <a:r>
                        <a:rPr lang="es-ES" sz="1600" b="1" kern="1200" dirty="0" smtClean="0">
                          <a:solidFill>
                            <a:schemeClr val="tx2"/>
                          </a:solidFill>
                          <a:latin typeface="MyriadPro-Regular"/>
                          <a:ea typeface="+mj-ea"/>
                          <a:cs typeface="+mj-cs"/>
                        </a:rPr>
                        <a:t>Objetivos</a:t>
                      </a:r>
                      <a:r>
                        <a:rPr lang="es-ES" sz="1600" b="1" kern="1200" baseline="0" dirty="0" smtClean="0">
                          <a:solidFill>
                            <a:schemeClr val="tx2"/>
                          </a:solidFill>
                          <a:latin typeface="MyriadPro-Regular"/>
                          <a:ea typeface="+mj-ea"/>
                          <a:cs typeface="+mj-cs"/>
                        </a:rPr>
                        <a:t> del proyecto</a:t>
                      </a:r>
                      <a:endParaRPr lang="es-ES" sz="1600" b="1" kern="1200" dirty="0">
                        <a:solidFill>
                          <a:schemeClr val="tx2"/>
                        </a:solidFill>
                        <a:latin typeface="MyriadPro-Regular"/>
                        <a:ea typeface="+mj-ea"/>
                        <a:cs typeface="+mj-cs"/>
                      </a:endParaRPr>
                    </a:p>
                  </a:txBody>
                  <a:tcPr marL="30784" marR="30784" marT="65303" marB="65303"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690033">
                <a:tc>
                  <a:txBody>
                    <a:bodyPr/>
                    <a:lstStyle/>
                    <a:p>
                      <a:pPr marL="0" marR="0" indent="0" algn="l" defTabSz="957685" rtl="0" eaLnBrk="1" fontAlgn="auto" latinLnBrk="0" hangingPunct="1">
                        <a:lnSpc>
                          <a:spcPct val="100000"/>
                        </a:lnSpc>
                        <a:spcBef>
                          <a:spcPts val="0"/>
                        </a:spcBef>
                        <a:spcAft>
                          <a:spcPts val="0"/>
                        </a:spcAft>
                        <a:buClrTx/>
                        <a:buSzTx/>
                        <a:buFontTx/>
                        <a:buNone/>
                        <a:tabLst/>
                        <a:defRPr/>
                      </a:pPr>
                      <a:r>
                        <a:rPr lang="es-ES" sz="1600" b="1" kern="1200" noProof="0" dirty="0" smtClean="0">
                          <a:solidFill>
                            <a:schemeClr val="tx2"/>
                          </a:solidFill>
                          <a:latin typeface="MyriadPro-Regular"/>
                          <a:ea typeface="+mj-ea"/>
                          <a:cs typeface="+mj-cs"/>
                        </a:rPr>
                        <a:t>Metodología</a:t>
                      </a:r>
                      <a:endParaRPr lang="es-ES" sz="1600" b="1" kern="1200" noProof="0" dirty="0">
                        <a:solidFill>
                          <a:schemeClr val="tx2"/>
                        </a:solidFill>
                        <a:latin typeface="MyriadPro-Regular"/>
                        <a:ea typeface="+mj-ea"/>
                        <a:cs typeface="+mj-cs"/>
                      </a:endParaRPr>
                    </a:p>
                  </a:txBody>
                  <a:tcPr marL="30784" marR="30784" marT="65303" marB="65303"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690033">
                <a:tc>
                  <a:txBody>
                    <a:bodyPr/>
                    <a:lstStyle/>
                    <a:p>
                      <a:pPr marL="0" marR="0" indent="0" algn="l" defTabSz="957685" rtl="0" eaLnBrk="1" fontAlgn="auto" latinLnBrk="0" hangingPunct="1">
                        <a:lnSpc>
                          <a:spcPct val="100000"/>
                        </a:lnSpc>
                        <a:spcBef>
                          <a:spcPts val="0"/>
                        </a:spcBef>
                        <a:spcAft>
                          <a:spcPts val="0"/>
                        </a:spcAft>
                        <a:buClrTx/>
                        <a:buSzTx/>
                        <a:buFontTx/>
                        <a:buNone/>
                        <a:tabLst/>
                        <a:defRPr/>
                      </a:pPr>
                      <a:r>
                        <a:rPr lang="es-ES" sz="1600" b="1" kern="1200" noProof="0" dirty="0" smtClean="0">
                          <a:solidFill>
                            <a:schemeClr val="tx2"/>
                          </a:solidFill>
                          <a:latin typeface="MyriadPro-Regular"/>
                          <a:ea typeface="+mj-ea"/>
                          <a:cs typeface="+mj-cs"/>
                        </a:rPr>
                        <a:t>Fase 1</a:t>
                      </a:r>
                      <a:endParaRPr lang="es-ES" sz="1600" b="1" kern="1200" noProof="0" dirty="0">
                        <a:solidFill>
                          <a:schemeClr val="tx2"/>
                        </a:solidFill>
                        <a:latin typeface="MyriadPro-Regular"/>
                        <a:ea typeface="+mj-ea"/>
                        <a:cs typeface="+mj-cs"/>
                      </a:endParaRPr>
                    </a:p>
                  </a:txBody>
                  <a:tcPr marL="30784" marR="30784" marT="65303" marB="65303"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690033">
                <a:tc>
                  <a:txBody>
                    <a:bodyPr/>
                    <a:lstStyle/>
                    <a:p>
                      <a:pPr marL="0" marR="0" indent="0" algn="l" defTabSz="957685" rtl="0" eaLnBrk="1" fontAlgn="auto" latinLnBrk="0" hangingPunct="1">
                        <a:lnSpc>
                          <a:spcPct val="100000"/>
                        </a:lnSpc>
                        <a:spcBef>
                          <a:spcPts val="0"/>
                        </a:spcBef>
                        <a:spcAft>
                          <a:spcPts val="0"/>
                        </a:spcAft>
                        <a:buClrTx/>
                        <a:buSzTx/>
                        <a:buFontTx/>
                        <a:buNone/>
                        <a:tabLst/>
                        <a:defRPr/>
                      </a:pPr>
                      <a:r>
                        <a:rPr lang="es-ES" sz="1600" b="1" kern="1200" noProof="0" dirty="0" smtClean="0">
                          <a:solidFill>
                            <a:schemeClr val="tx2"/>
                          </a:solidFill>
                          <a:latin typeface="MyriadPro-Regular"/>
                          <a:ea typeface="+mj-ea"/>
                          <a:cs typeface="+mj-cs"/>
                        </a:rPr>
                        <a:t>Fase 2</a:t>
                      </a:r>
                      <a:endParaRPr lang="es-ES" sz="1600" b="1" kern="1200" noProof="0" dirty="0">
                        <a:solidFill>
                          <a:schemeClr val="tx2"/>
                        </a:solidFill>
                        <a:latin typeface="MyriadPro-Regular"/>
                        <a:ea typeface="+mj-ea"/>
                        <a:cs typeface="+mj-cs"/>
                      </a:endParaRPr>
                    </a:p>
                  </a:txBody>
                  <a:tcPr marL="30784" marR="30784" marT="65303" marB="65303"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690033">
                <a:tc>
                  <a:txBody>
                    <a:bodyPr/>
                    <a:lstStyle/>
                    <a:p>
                      <a:pPr marL="0" marR="0" indent="0" algn="l" defTabSz="957685" rtl="0" eaLnBrk="1" fontAlgn="auto" latinLnBrk="0" hangingPunct="1">
                        <a:lnSpc>
                          <a:spcPct val="100000"/>
                        </a:lnSpc>
                        <a:spcBef>
                          <a:spcPts val="0"/>
                        </a:spcBef>
                        <a:spcAft>
                          <a:spcPts val="0"/>
                        </a:spcAft>
                        <a:buClrTx/>
                        <a:buSzTx/>
                        <a:buFontTx/>
                        <a:buNone/>
                        <a:tabLst/>
                        <a:defRPr/>
                      </a:pPr>
                      <a:r>
                        <a:rPr lang="es-ES" sz="1600" b="1" kern="1200" noProof="0" dirty="0" smtClean="0">
                          <a:solidFill>
                            <a:schemeClr val="tx2"/>
                          </a:solidFill>
                          <a:latin typeface="MyriadPro-Regular"/>
                          <a:ea typeface="+mj-ea"/>
                          <a:cs typeface="+mj-cs"/>
                        </a:rPr>
                        <a:t>Fase 3</a:t>
                      </a:r>
                      <a:endParaRPr lang="es-ES" sz="1600" b="1" kern="1200" noProof="0" dirty="0">
                        <a:solidFill>
                          <a:schemeClr val="tx2"/>
                        </a:solidFill>
                        <a:latin typeface="MyriadPro-Regular"/>
                        <a:ea typeface="+mj-ea"/>
                        <a:cs typeface="+mj-cs"/>
                      </a:endParaRPr>
                    </a:p>
                  </a:txBody>
                  <a:tcPr marL="30784" marR="30784" marT="65303" marB="65303"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r h="690033">
                <a:tc>
                  <a:txBody>
                    <a:bodyPr/>
                    <a:lstStyle/>
                    <a:p>
                      <a:pPr marL="0" marR="0" indent="0" algn="l" defTabSz="957685" rtl="0" eaLnBrk="1" fontAlgn="auto" latinLnBrk="0" hangingPunct="1">
                        <a:lnSpc>
                          <a:spcPct val="100000"/>
                        </a:lnSpc>
                        <a:spcBef>
                          <a:spcPts val="0"/>
                        </a:spcBef>
                        <a:spcAft>
                          <a:spcPts val="0"/>
                        </a:spcAft>
                        <a:buClrTx/>
                        <a:buSzTx/>
                        <a:buFontTx/>
                        <a:buNone/>
                        <a:tabLst/>
                        <a:defRPr/>
                      </a:pPr>
                      <a:r>
                        <a:rPr lang="es-ES" sz="1600" b="1" kern="1200" noProof="0" dirty="0" smtClean="0">
                          <a:solidFill>
                            <a:schemeClr val="tx2"/>
                          </a:solidFill>
                          <a:latin typeface="MyriadPro-Regular"/>
                          <a:ea typeface="+mj-ea"/>
                          <a:cs typeface="+mj-cs"/>
                        </a:rPr>
                        <a:t>Próximos pasos</a:t>
                      </a:r>
                      <a:endParaRPr lang="es-ES" sz="1600" b="1" kern="1200" noProof="0" dirty="0">
                        <a:solidFill>
                          <a:schemeClr val="tx2"/>
                        </a:solidFill>
                        <a:latin typeface="MyriadPro-Regular"/>
                        <a:ea typeface="+mj-ea"/>
                        <a:cs typeface="+mj-cs"/>
                      </a:endParaRPr>
                    </a:p>
                  </a:txBody>
                  <a:tcPr marL="30784" marR="30784" marT="65303" marB="65303" anchor="ctr">
                    <a:lnL>
                      <a:noFill/>
                    </a:lnL>
                    <a:lnR>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690327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80960CE-FBA5-499A-B7DB-AA75AC0885D8}" type="slidenum">
              <a:rPr lang="en-US" smtClean="0">
                <a:solidFill>
                  <a:prstClr val="black"/>
                </a:solidFill>
              </a:rPr>
              <a:pPr/>
              <a:t>3</a:t>
            </a:fld>
            <a:endParaRPr lang="en-US" dirty="0">
              <a:solidFill>
                <a:prstClr val="black"/>
              </a:solidFill>
            </a:endParaRPr>
          </a:p>
        </p:txBody>
      </p:sp>
      <p:sp>
        <p:nvSpPr>
          <p:cNvPr id="17" name="Rectangle 1"/>
          <p:cNvSpPr>
            <a:spLocks noChangeArrowheads="1"/>
          </p:cNvSpPr>
          <p:nvPr/>
        </p:nvSpPr>
        <p:spPr bwMode="auto">
          <a:xfrm>
            <a:off x="762000" y="2362200"/>
            <a:ext cx="8079457" cy="341525"/>
          </a:xfrm>
          <a:prstGeom prst="rect">
            <a:avLst/>
          </a:prstGeom>
          <a:noFill/>
          <a:ln w="9525">
            <a:noFill/>
            <a:miter lim="800000"/>
            <a:headEnd/>
            <a:tailEnd/>
          </a:ln>
        </p:spPr>
        <p:txBody>
          <a:bodyPr anchor="ctr"/>
          <a:lstStyle/>
          <a:p>
            <a:pPr>
              <a:spcBef>
                <a:spcPts val="200"/>
              </a:spcBef>
              <a:spcAft>
                <a:spcPts val="200"/>
              </a:spcAft>
            </a:pPr>
            <a:r>
              <a:rPr lang="es-ES" altLang="es-ES" b="1" i="1" dirty="0" smtClean="0">
                <a:solidFill>
                  <a:schemeClr val="bg2">
                    <a:lumMod val="75000"/>
                  </a:schemeClr>
                </a:solidFill>
                <a:latin typeface="Calibri" panose="020F0502020204030204" pitchFamily="34" charset="0"/>
                <a:cs typeface="Arial" panose="020B0604020202020204" pitchFamily="34" charset="0"/>
              </a:rPr>
              <a:t>Objetivos Específicos</a:t>
            </a:r>
            <a:endParaRPr lang="es-ES" altLang="es-ES" b="1" i="1" dirty="0">
              <a:solidFill>
                <a:schemeClr val="bg2">
                  <a:lumMod val="75000"/>
                </a:schemeClr>
              </a:solidFill>
              <a:latin typeface="Calibri" panose="020F0502020204030204" pitchFamily="34" charset="0"/>
              <a:cs typeface="Arial" panose="020B0604020202020204" pitchFamily="34" charset="0"/>
            </a:endParaRPr>
          </a:p>
        </p:txBody>
      </p:sp>
      <p:sp>
        <p:nvSpPr>
          <p:cNvPr id="18" name="Rectangle 1"/>
          <p:cNvSpPr>
            <a:spLocks noChangeArrowheads="1"/>
          </p:cNvSpPr>
          <p:nvPr/>
        </p:nvSpPr>
        <p:spPr bwMode="auto">
          <a:xfrm>
            <a:off x="828802" y="2672351"/>
            <a:ext cx="8010399" cy="3571948"/>
          </a:xfrm>
          <a:prstGeom prst="rect">
            <a:avLst/>
          </a:prstGeom>
          <a:solidFill>
            <a:srgbClr val="E8F0F8"/>
          </a:solidFill>
          <a:ln w="9525">
            <a:noFill/>
            <a:miter lim="800000"/>
            <a:headEnd/>
            <a:tailEnd/>
          </a:ln>
          <a:effectLst>
            <a:outerShdw blurRad="50800" dist="38100" dir="2700000" algn="tl" rotWithShape="0">
              <a:prstClr val="black">
                <a:alpha val="40000"/>
              </a:prstClr>
            </a:outerShdw>
          </a:effectLst>
        </p:spPr>
        <p:txBody>
          <a:bodyPr anchor="ctr"/>
          <a:lstStyle/>
          <a:p>
            <a:pPr marL="171450" indent="-171450" algn="just" eaLnBrk="1" fontAlgn="auto" hangingPunct="1">
              <a:spcBef>
                <a:spcPts val="0"/>
              </a:spcBef>
              <a:spcAft>
                <a:spcPts val="0"/>
              </a:spcAft>
              <a:buClr>
                <a:schemeClr val="bg2">
                  <a:lumMod val="75000"/>
                </a:schemeClr>
              </a:buClr>
              <a:buFont typeface="Wingdings" panose="05000000000000000000" pitchFamily="2" charset="2"/>
              <a:buChar char="§"/>
              <a:defRPr/>
            </a:pPr>
            <a:r>
              <a:rPr lang="es-ES" sz="1400" kern="0" dirty="0">
                <a:solidFill>
                  <a:srgbClr val="242852">
                    <a:lumMod val="50000"/>
                  </a:srgbClr>
                </a:solidFill>
                <a:latin typeface="Calibri"/>
              </a:rPr>
              <a:t>Elaborar un </a:t>
            </a:r>
            <a:r>
              <a:rPr lang="es-ES" sz="1600" b="1" kern="0" dirty="0">
                <a:solidFill>
                  <a:srgbClr val="242852">
                    <a:lumMod val="50000"/>
                  </a:srgbClr>
                </a:solidFill>
              </a:rPr>
              <a:t>documento de consenso </a:t>
            </a:r>
            <a:r>
              <a:rPr lang="es-ES" sz="1400" kern="0" dirty="0">
                <a:solidFill>
                  <a:srgbClr val="242852">
                    <a:lumMod val="50000"/>
                  </a:srgbClr>
                </a:solidFill>
                <a:latin typeface="Calibri"/>
              </a:rPr>
              <a:t>que:</a:t>
            </a:r>
          </a:p>
          <a:p>
            <a:pPr marL="628650" lvl="1" indent="-171450" algn="just" eaLnBrk="1" fontAlgn="auto" hangingPunct="1">
              <a:spcBef>
                <a:spcPts val="450"/>
              </a:spcBef>
              <a:spcAft>
                <a:spcPts val="450"/>
              </a:spcAft>
              <a:buClr>
                <a:schemeClr val="bg2">
                  <a:lumMod val="75000"/>
                </a:schemeClr>
              </a:buClr>
              <a:buFont typeface="Courier New" panose="02070309020205020404" pitchFamily="49" charset="0"/>
              <a:buChar char="o"/>
              <a:defRPr/>
            </a:pPr>
            <a:r>
              <a:rPr lang="es-ES" sz="1400" kern="0" dirty="0">
                <a:solidFill>
                  <a:srgbClr val="242852">
                    <a:lumMod val="50000"/>
                  </a:srgbClr>
                </a:solidFill>
                <a:latin typeface="Calibri"/>
              </a:rPr>
              <a:t>Defina las </a:t>
            </a:r>
            <a:r>
              <a:rPr lang="es-ES" sz="1400" b="1" kern="0" dirty="0">
                <a:solidFill>
                  <a:srgbClr val="242852">
                    <a:lumMod val="50000"/>
                  </a:srgbClr>
                </a:solidFill>
                <a:latin typeface="Calibri"/>
              </a:rPr>
              <a:t>actuaciones a impulsar y desarrollar por parte de la  SEFH</a:t>
            </a:r>
            <a:r>
              <a:rPr lang="es-ES" sz="1400" kern="0" dirty="0">
                <a:solidFill>
                  <a:srgbClr val="242852">
                    <a:lumMod val="50000"/>
                  </a:srgbClr>
                </a:solidFill>
                <a:latin typeface="Calibri"/>
              </a:rPr>
              <a:t> en los niveles </a:t>
            </a:r>
            <a:r>
              <a:rPr lang="es-ES" sz="1400" b="1" kern="0" dirty="0">
                <a:solidFill>
                  <a:srgbClr val="242852">
                    <a:lumMod val="50000"/>
                  </a:srgbClr>
                </a:solidFill>
                <a:latin typeface="Calibri"/>
              </a:rPr>
              <a:t>macro</a:t>
            </a:r>
            <a:r>
              <a:rPr lang="es-ES" sz="1400" kern="0" dirty="0">
                <a:solidFill>
                  <a:srgbClr val="242852">
                    <a:lumMod val="50000"/>
                  </a:srgbClr>
                </a:solidFill>
                <a:latin typeface="Calibri"/>
              </a:rPr>
              <a:t>, </a:t>
            </a:r>
            <a:r>
              <a:rPr lang="es-ES" sz="1400" b="1" kern="0" dirty="0">
                <a:solidFill>
                  <a:srgbClr val="242852">
                    <a:lumMod val="50000"/>
                  </a:srgbClr>
                </a:solidFill>
                <a:latin typeface="Calibri"/>
              </a:rPr>
              <a:t>meso</a:t>
            </a:r>
            <a:r>
              <a:rPr lang="es-ES" sz="1400" kern="0" dirty="0">
                <a:solidFill>
                  <a:srgbClr val="242852">
                    <a:lumMod val="50000"/>
                  </a:srgbClr>
                </a:solidFill>
                <a:latin typeface="Calibri"/>
              </a:rPr>
              <a:t> y </a:t>
            </a:r>
            <a:r>
              <a:rPr lang="es-ES" sz="1400" b="1" kern="0" dirty="0">
                <a:solidFill>
                  <a:srgbClr val="242852">
                    <a:lumMod val="50000"/>
                  </a:srgbClr>
                </a:solidFill>
                <a:latin typeface="Calibri"/>
              </a:rPr>
              <a:t>micro</a:t>
            </a:r>
            <a:r>
              <a:rPr lang="es-ES" sz="1400" kern="0" dirty="0">
                <a:solidFill>
                  <a:srgbClr val="242852">
                    <a:lumMod val="50000"/>
                  </a:srgbClr>
                </a:solidFill>
                <a:latin typeface="Calibri"/>
              </a:rPr>
              <a:t> para establecer un marco que propicie y ponga en valor la contribución de la farmacia hospitalaria a la obtención medible de resultados en salud, particularmente en cuanto a las necesidades derivadas del incremento del número de pacientes </a:t>
            </a:r>
            <a:r>
              <a:rPr lang="es-ES" sz="1400" kern="0" dirty="0" smtClean="0">
                <a:solidFill>
                  <a:srgbClr val="242852">
                    <a:lumMod val="50000"/>
                  </a:srgbClr>
                </a:solidFill>
                <a:latin typeface="Calibri"/>
              </a:rPr>
              <a:t>externos.</a:t>
            </a:r>
            <a:endParaRPr lang="es-ES" sz="1400" kern="0" dirty="0">
              <a:solidFill>
                <a:srgbClr val="242852">
                  <a:lumMod val="50000"/>
                </a:srgbClr>
              </a:solidFill>
              <a:latin typeface="Calibri"/>
            </a:endParaRPr>
          </a:p>
          <a:p>
            <a:pPr marL="628650" lvl="1" indent="-171450" algn="just" eaLnBrk="1" fontAlgn="auto" hangingPunct="1">
              <a:spcBef>
                <a:spcPts val="450"/>
              </a:spcBef>
              <a:spcAft>
                <a:spcPts val="450"/>
              </a:spcAft>
              <a:buClr>
                <a:schemeClr val="bg2">
                  <a:lumMod val="75000"/>
                </a:schemeClr>
              </a:buClr>
              <a:buFont typeface="Courier New" panose="02070309020205020404" pitchFamily="49" charset="0"/>
              <a:buChar char="o"/>
              <a:defRPr/>
            </a:pPr>
            <a:r>
              <a:rPr lang="es-ES" sz="1400" kern="0" dirty="0">
                <a:solidFill>
                  <a:srgbClr val="242852">
                    <a:lumMod val="50000"/>
                  </a:srgbClr>
                </a:solidFill>
                <a:latin typeface="Calibri"/>
              </a:rPr>
              <a:t>Facilite al </a:t>
            </a:r>
            <a:r>
              <a:rPr lang="es-ES" sz="1400" b="1" kern="0" dirty="0">
                <a:solidFill>
                  <a:srgbClr val="242852">
                    <a:lumMod val="50000"/>
                  </a:srgbClr>
                </a:solidFill>
                <a:latin typeface="Calibri"/>
              </a:rPr>
              <a:t>farmacéutico</a:t>
            </a:r>
            <a:r>
              <a:rPr lang="es-ES" sz="1400" kern="0" dirty="0">
                <a:solidFill>
                  <a:srgbClr val="242852">
                    <a:lumMod val="50000"/>
                  </a:srgbClr>
                </a:solidFill>
                <a:latin typeface="Calibri"/>
              </a:rPr>
              <a:t> de </a:t>
            </a:r>
            <a:r>
              <a:rPr lang="es-ES" sz="1400" b="1" kern="0" dirty="0">
                <a:solidFill>
                  <a:srgbClr val="242852">
                    <a:lumMod val="50000"/>
                  </a:srgbClr>
                </a:solidFill>
                <a:latin typeface="Calibri"/>
              </a:rPr>
              <a:t>hospital</a:t>
            </a:r>
            <a:r>
              <a:rPr lang="es-ES" sz="1400" kern="0" dirty="0">
                <a:solidFill>
                  <a:srgbClr val="242852">
                    <a:lumMod val="50000"/>
                  </a:srgbClr>
                </a:solidFill>
                <a:latin typeface="Calibri"/>
              </a:rPr>
              <a:t> el desarrollo de su </a:t>
            </a:r>
            <a:r>
              <a:rPr lang="es-ES" sz="1400" b="1" kern="0" dirty="0">
                <a:solidFill>
                  <a:srgbClr val="242852">
                    <a:lumMod val="50000"/>
                  </a:srgbClr>
                </a:solidFill>
                <a:latin typeface="Calibri"/>
              </a:rPr>
              <a:t>papel</a:t>
            </a:r>
            <a:r>
              <a:rPr lang="es-ES" sz="1400" kern="0" dirty="0">
                <a:solidFill>
                  <a:srgbClr val="242852">
                    <a:lumMod val="50000"/>
                  </a:srgbClr>
                </a:solidFill>
                <a:latin typeface="Calibri"/>
              </a:rPr>
              <a:t> de manera excelente, evolucionando de manera que se anticipe a los retos que suponen las necesidades presentes y futuras de los pacientes </a:t>
            </a:r>
            <a:r>
              <a:rPr lang="es-ES" sz="1400" kern="0" dirty="0" smtClean="0">
                <a:solidFill>
                  <a:srgbClr val="242852">
                    <a:lumMod val="50000"/>
                  </a:srgbClr>
                </a:solidFill>
                <a:latin typeface="Calibri"/>
              </a:rPr>
              <a:t>externos.</a:t>
            </a:r>
            <a:endParaRPr lang="es-ES" sz="1400" kern="0" dirty="0">
              <a:solidFill>
                <a:srgbClr val="242852">
                  <a:lumMod val="50000"/>
                </a:srgbClr>
              </a:solidFill>
              <a:latin typeface="Calibri"/>
            </a:endParaRPr>
          </a:p>
          <a:p>
            <a:pPr marL="171450" indent="-171450" algn="just" eaLnBrk="1" fontAlgn="auto" hangingPunct="1">
              <a:spcBef>
                <a:spcPts val="450"/>
              </a:spcBef>
              <a:spcAft>
                <a:spcPts val="450"/>
              </a:spcAft>
              <a:buClr>
                <a:schemeClr val="bg2">
                  <a:lumMod val="75000"/>
                </a:schemeClr>
              </a:buClr>
              <a:buFont typeface="Wingdings" panose="05000000000000000000" pitchFamily="2" charset="2"/>
              <a:buChar char="§"/>
              <a:defRPr/>
            </a:pPr>
            <a:r>
              <a:rPr lang="es-ES" sz="1400" kern="0" dirty="0">
                <a:solidFill>
                  <a:srgbClr val="242852">
                    <a:lumMod val="50000"/>
                  </a:srgbClr>
                </a:solidFill>
                <a:latin typeface="Calibri"/>
              </a:rPr>
              <a:t>Desarrollar </a:t>
            </a:r>
            <a:r>
              <a:rPr lang="es-ES" sz="1600" b="1" kern="0" dirty="0">
                <a:solidFill>
                  <a:srgbClr val="242852">
                    <a:lumMod val="50000"/>
                  </a:srgbClr>
                </a:solidFill>
              </a:rPr>
              <a:t>modelos de actuación </a:t>
            </a:r>
            <a:r>
              <a:rPr lang="es-ES" sz="1400" kern="0" dirty="0">
                <a:solidFill>
                  <a:srgbClr val="242852">
                    <a:lumMod val="50000"/>
                  </a:srgbClr>
                </a:solidFill>
                <a:latin typeface="Calibri"/>
              </a:rPr>
              <a:t>para </a:t>
            </a:r>
            <a:r>
              <a:rPr lang="es-ES" sz="1600" b="1" kern="0" dirty="0">
                <a:solidFill>
                  <a:srgbClr val="242852">
                    <a:lumMod val="50000"/>
                  </a:srgbClr>
                </a:solidFill>
              </a:rPr>
              <a:t>patologías</a:t>
            </a:r>
            <a:r>
              <a:rPr lang="es-ES" sz="1400" kern="0" dirty="0">
                <a:solidFill>
                  <a:srgbClr val="242852">
                    <a:lumMod val="50000"/>
                  </a:srgbClr>
                </a:solidFill>
                <a:latin typeface="Calibri"/>
              </a:rPr>
              <a:t> concretas estableciendo </a:t>
            </a:r>
            <a:r>
              <a:rPr lang="es-ES" sz="1600" b="1" kern="0" dirty="0">
                <a:solidFill>
                  <a:srgbClr val="242852">
                    <a:lumMod val="50000"/>
                  </a:srgbClr>
                </a:solidFill>
              </a:rPr>
              <a:t>indicadores homogéneos </a:t>
            </a:r>
            <a:r>
              <a:rPr lang="es-ES" sz="1400" kern="0" dirty="0">
                <a:solidFill>
                  <a:srgbClr val="242852">
                    <a:lumMod val="50000"/>
                  </a:srgbClr>
                </a:solidFill>
                <a:latin typeface="Calibri"/>
              </a:rPr>
              <a:t>y consensuados que permita medir los </a:t>
            </a:r>
            <a:r>
              <a:rPr lang="es-ES" sz="1600" b="1" kern="0" dirty="0">
                <a:solidFill>
                  <a:srgbClr val="242852">
                    <a:lumMod val="50000"/>
                  </a:srgbClr>
                </a:solidFill>
              </a:rPr>
              <a:t>resultados</a:t>
            </a:r>
            <a:r>
              <a:rPr lang="es-ES" sz="1400" kern="0" dirty="0">
                <a:solidFill>
                  <a:srgbClr val="242852">
                    <a:lumMod val="50000"/>
                  </a:srgbClr>
                </a:solidFill>
                <a:latin typeface="Calibri"/>
              </a:rPr>
              <a:t> en </a:t>
            </a:r>
            <a:r>
              <a:rPr lang="es-ES" sz="1600" b="1" kern="0" dirty="0">
                <a:solidFill>
                  <a:srgbClr val="242852">
                    <a:lumMod val="50000"/>
                  </a:srgbClr>
                </a:solidFill>
              </a:rPr>
              <a:t>salud</a:t>
            </a:r>
            <a:r>
              <a:rPr lang="es-ES" sz="1400" b="1" kern="0" dirty="0" smtClean="0">
                <a:solidFill>
                  <a:srgbClr val="242852">
                    <a:lumMod val="50000"/>
                  </a:srgbClr>
                </a:solidFill>
                <a:latin typeface="Calibri"/>
              </a:rPr>
              <a:t>.</a:t>
            </a:r>
            <a:endParaRPr lang="es-ES" sz="1400" kern="0" dirty="0">
              <a:solidFill>
                <a:srgbClr val="242852">
                  <a:lumMod val="50000"/>
                </a:srgbClr>
              </a:solidFill>
              <a:latin typeface="Calibri"/>
            </a:endParaRPr>
          </a:p>
          <a:p>
            <a:pPr marL="171450" indent="-171450" algn="just" eaLnBrk="1" fontAlgn="auto" hangingPunct="1">
              <a:spcBef>
                <a:spcPts val="450"/>
              </a:spcBef>
              <a:spcAft>
                <a:spcPts val="450"/>
              </a:spcAft>
              <a:buClr>
                <a:schemeClr val="bg2">
                  <a:lumMod val="75000"/>
                </a:schemeClr>
              </a:buClr>
              <a:buFont typeface="Wingdings" panose="05000000000000000000" pitchFamily="2" charset="2"/>
              <a:buChar char="§"/>
              <a:defRPr/>
            </a:pPr>
            <a:r>
              <a:rPr lang="es-ES" sz="1400" kern="0" dirty="0">
                <a:solidFill>
                  <a:srgbClr val="242852">
                    <a:lumMod val="50000"/>
                  </a:srgbClr>
                </a:solidFill>
                <a:latin typeface="Calibri"/>
              </a:rPr>
              <a:t>Diseñar un </a:t>
            </a:r>
            <a:r>
              <a:rPr lang="es-ES" sz="1600" b="1" kern="0" dirty="0">
                <a:solidFill>
                  <a:srgbClr val="242852">
                    <a:lumMod val="50000"/>
                  </a:srgbClr>
                </a:solidFill>
              </a:rPr>
              <a:t>observatorio</a:t>
            </a:r>
            <a:r>
              <a:rPr lang="es-ES" sz="1400" kern="0" dirty="0">
                <a:solidFill>
                  <a:srgbClr val="242852">
                    <a:lumMod val="50000"/>
                  </a:srgbClr>
                </a:solidFill>
                <a:latin typeface="Calibri"/>
              </a:rPr>
              <a:t> que permita hacer </a:t>
            </a:r>
            <a:r>
              <a:rPr lang="es-ES" sz="1600" b="1" kern="0" dirty="0">
                <a:solidFill>
                  <a:srgbClr val="242852">
                    <a:lumMod val="50000"/>
                  </a:srgbClr>
                </a:solidFill>
              </a:rPr>
              <a:t>seguimiento</a:t>
            </a:r>
            <a:r>
              <a:rPr lang="es-ES" sz="1400" kern="0" dirty="0">
                <a:solidFill>
                  <a:srgbClr val="242852">
                    <a:lumMod val="50000"/>
                  </a:srgbClr>
                </a:solidFill>
                <a:latin typeface="Calibri"/>
              </a:rPr>
              <a:t> del desarrollo de las iniciativas surgidas del proyecto así como de los resultados de salud obtenidos en la implantación de los modelos para patologías concretas, propiciando de esta manera la mejora </a:t>
            </a:r>
            <a:r>
              <a:rPr lang="es-ES" sz="1400" kern="0" dirty="0" smtClean="0">
                <a:solidFill>
                  <a:srgbClr val="242852">
                    <a:lumMod val="50000"/>
                  </a:srgbClr>
                </a:solidFill>
                <a:latin typeface="Calibri"/>
              </a:rPr>
              <a:t>continua.</a:t>
            </a:r>
            <a:endParaRPr lang="es-ES" sz="1400" b="1" kern="0" dirty="0">
              <a:solidFill>
                <a:srgbClr val="242852">
                  <a:lumMod val="50000"/>
                </a:srgbClr>
              </a:solidFill>
              <a:latin typeface="Calibri"/>
            </a:endParaRPr>
          </a:p>
        </p:txBody>
      </p:sp>
      <p:sp>
        <p:nvSpPr>
          <p:cNvPr id="20" name="Rectangle 1"/>
          <p:cNvSpPr>
            <a:spLocks noChangeArrowheads="1"/>
          </p:cNvSpPr>
          <p:nvPr/>
        </p:nvSpPr>
        <p:spPr bwMode="auto">
          <a:xfrm>
            <a:off x="299215" y="569425"/>
            <a:ext cx="8538369" cy="395716"/>
          </a:xfrm>
          <a:prstGeom prst="rect">
            <a:avLst/>
          </a:prstGeom>
          <a:noFill/>
          <a:ln w="9525">
            <a:no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200"/>
              </a:spcBef>
              <a:spcAft>
                <a:spcPts val="200"/>
              </a:spcAft>
            </a:pPr>
            <a:r>
              <a:rPr lang="es-ES" altLang="es-ES" b="1" i="1" dirty="0" smtClean="0">
                <a:solidFill>
                  <a:srgbClr val="CC00CC"/>
                </a:solidFill>
                <a:latin typeface="Calibri" panose="020F0502020204030204" pitchFamily="34" charset="0"/>
                <a:cs typeface="Arial" panose="020B0604020202020204" pitchFamily="34" charset="0"/>
              </a:rPr>
              <a:t>Objetivo General</a:t>
            </a:r>
            <a:endParaRPr lang="es-ES" altLang="es-ES" b="1" i="1" dirty="0">
              <a:solidFill>
                <a:srgbClr val="CC00CC"/>
              </a:solidFill>
              <a:latin typeface="Calibri" panose="020F0502020204030204" pitchFamily="34" charset="0"/>
              <a:cs typeface="Arial" panose="020B0604020202020204" pitchFamily="34" charset="0"/>
            </a:endParaRPr>
          </a:p>
        </p:txBody>
      </p:sp>
      <p:sp>
        <p:nvSpPr>
          <p:cNvPr id="2" name="Rectángulo 1"/>
          <p:cNvSpPr/>
          <p:nvPr/>
        </p:nvSpPr>
        <p:spPr bwMode="ltGray">
          <a:xfrm>
            <a:off x="0" y="-13939"/>
            <a:ext cx="1530000" cy="396000"/>
          </a:xfrm>
          <a:prstGeom prst="rect">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bg1"/>
                </a:solidFill>
                <a:latin typeface="Calibri" panose="020F0502020204030204" pitchFamily="34" charset="0"/>
              </a:rPr>
              <a:t>Objetivos</a:t>
            </a:r>
            <a:endParaRPr lang="en-US" sz="1600" b="1" dirty="0" err="1" smtClean="0">
              <a:solidFill>
                <a:schemeClr val="bg1"/>
              </a:solidFill>
              <a:latin typeface="Calibri" panose="020F0502020204030204" pitchFamily="34" charset="0"/>
            </a:endParaRPr>
          </a:p>
        </p:txBody>
      </p:sp>
      <p:sp>
        <p:nvSpPr>
          <p:cNvPr id="21" name="Rectángulo 20"/>
          <p:cNvSpPr/>
          <p:nvPr/>
        </p:nvSpPr>
        <p:spPr bwMode="ltGray">
          <a:xfrm>
            <a:off x="15228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Metodología</a:t>
            </a:r>
            <a:endParaRPr lang="en-US" sz="1300" b="1" dirty="0" err="1" smtClean="0">
              <a:solidFill>
                <a:schemeClr val="bg2">
                  <a:lumMod val="75000"/>
                </a:schemeClr>
              </a:solidFill>
              <a:latin typeface="Calibri" panose="020F0502020204030204" pitchFamily="34" charset="0"/>
            </a:endParaRPr>
          </a:p>
        </p:txBody>
      </p:sp>
      <p:sp>
        <p:nvSpPr>
          <p:cNvPr id="22" name="Rectángulo 21"/>
          <p:cNvSpPr/>
          <p:nvPr/>
        </p:nvSpPr>
        <p:spPr bwMode="ltGray">
          <a:xfrm>
            <a:off x="30456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1</a:t>
            </a:r>
            <a:endParaRPr lang="en-US" sz="1300" b="1" dirty="0" err="1" smtClean="0">
              <a:solidFill>
                <a:schemeClr val="bg2">
                  <a:lumMod val="75000"/>
                </a:schemeClr>
              </a:solidFill>
              <a:latin typeface="Calibri" panose="020F0502020204030204" pitchFamily="34" charset="0"/>
            </a:endParaRPr>
          </a:p>
        </p:txBody>
      </p:sp>
      <p:sp>
        <p:nvSpPr>
          <p:cNvPr id="23" name="Rectángulo 22"/>
          <p:cNvSpPr/>
          <p:nvPr/>
        </p:nvSpPr>
        <p:spPr bwMode="ltGray">
          <a:xfrm>
            <a:off x="45684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2</a:t>
            </a:r>
            <a:endParaRPr lang="en-US" sz="1300" b="1" dirty="0" err="1" smtClean="0">
              <a:solidFill>
                <a:schemeClr val="bg2">
                  <a:lumMod val="75000"/>
                </a:schemeClr>
              </a:solidFill>
              <a:latin typeface="Calibri" panose="020F0502020204030204" pitchFamily="34" charset="0"/>
            </a:endParaRPr>
          </a:p>
        </p:txBody>
      </p:sp>
      <p:sp>
        <p:nvSpPr>
          <p:cNvPr id="24" name="Rectángulo 23"/>
          <p:cNvSpPr/>
          <p:nvPr/>
        </p:nvSpPr>
        <p:spPr bwMode="ltGray">
          <a:xfrm>
            <a:off x="60912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3</a:t>
            </a:r>
            <a:endParaRPr lang="en-US" sz="1300" b="1" dirty="0" err="1" smtClean="0">
              <a:solidFill>
                <a:schemeClr val="bg2">
                  <a:lumMod val="75000"/>
                </a:schemeClr>
              </a:solidFill>
              <a:latin typeface="Calibri" panose="020F0502020204030204" pitchFamily="34" charset="0"/>
            </a:endParaRPr>
          </a:p>
        </p:txBody>
      </p:sp>
      <p:sp>
        <p:nvSpPr>
          <p:cNvPr id="25" name="Rectángulo 24"/>
          <p:cNvSpPr/>
          <p:nvPr/>
        </p:nvSpPr>
        <p:spPr bwMode="ltGray">
          <a:xfrm>
            <a:off x="76140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Próximos pasos</a:t>
            </a:r>
            <a:endParaRPr lang="en-US" sz="1300" b="1" dirty="0" err="1" smtClean="0">
              <a:solidFill>
                <a:schemeClr val="bg2">
                  <a:lumMod val="75000"/>
                </a:schemeClr>
              </a:solidFill>
              <a:latin typeface="Calibri" panose="020F0502020204030204" pitchFamily="34" charset="0"/>
            </a:endParaRPr>
          </a:p>
        </p:txBody>
      </p:sp>
      <p:grpSp>
        <p:nvGrpSpPr>
          <p:cNvPr id="28" name="Group 43"/>
          <p:cNvGrpSpPr>
            <a:grpSpLocks/>
          </p:cNvGrpSpPr>
          <p:nvPr/>
        </p:nvGrpSpPr>
        <p:grpSpPr bwMode="auto">
          <a:xfrm rot="7074811">
            <a:off x="120725" y="2049448"/>
            <a:ext cx="739863" cy="843977"/>
            <a:chOff x="480" y="1135"/>
            <a:chExt cx="1236" cy="616"/>
          </a:xfrm>
        </p:grpSpPr>
        <p:sp>
          <p:nvSpPr>
            <p:cNvPr id="29" name="Arc 4"/>
            <p:cNvSpPr>
              <a:spLocks/>
            </p:cNvSpPr>
            <p:nvPr/>
          </p:nvSpPr>
          <p:spPr bwMode="auto">
            <a:xfrm>
              <a:off x="606" y="1249"/>
              <a:ext cx="967" cy="48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close/>
                </a:path>
              </a:pathLst>
            </a:custGeom>
            <a:solidFill>
              <a:schemeClr val="bg2">
                <a:lumMod val="90000"/>
              </a:schemeClr>
            </a:solidFill>
            <a:ln w="6350" cap="rnd">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Arc 5"/>
            <p:cNvSpPr>
              <a:spLocks/>
            </p:cNvSpPr>
            <p:nvPr/>
          </p:nvSpPr>
          <p:spPr bwMode="auto">
            <a:xfrm>
              <a:off x="480" y="1246"/>
              <a:ext cx="864" cy="505"/>
            </a:xfrm>
            <a:custGeom>
              <a:avLst/>
              <a:gdLst>
                <a:gd name="G0" fmla="+- 126 0 0"/>
                <a:gd name="G1" fmla="+- 0 0 0"/>
                <a:gd name="G2" fmla="+- 21600 0 0"/>
                <a:gd name="T0" fmla="*/ 21726 w 21726"/>
                <a:gd name="T1" fmla="*/ 0 h 21600"/>
                <a:gd name="T2" fmla="*/ 0 w 21726"/>
                <a:gd name="T3" fmla="*/ 21600 h 21600"/>
                <a:gd name="T4" fmla="*/ 126 w 21726"/>
                <a:gd name="T5" fmla="*/ 0 h 21600"/>
              </a:gdLst>
              <a:ahLst/>
              <a:cxnLst>
                <a:cxn ang="0">
                  <a:pos x="T0" y="T1"/>
                </a:cxn>
                <a:cxn ang="0">
                  <a:pos x="T2" y="T3"/>
                </a:cxn>
                <a:cxn ang="0">
                  <a:pos x="T4" y="T5"/>
                </a:cxn>
              </a:cxnLst>
              <a:rect l="0" t="0" r="r" b="b"/>
              <a:pathLst>
                <a:path w="21726" h="21600" fill="none" extrusionOk="0">
                  <a:moveTo>
                    <a:pt x="21726" y="0"/>
                  </a:moveTo>
                  <a:cubicBezTo>
                    <a:pt x="21726" y="11929"/>
                    <a:pt x="12055" y="21600"/>
                    <a:pt x="126" y="21600"/>
                  </a:cubicBezTo>
                  <a:cubicBezTo>
                    <a:pt x="84" y="21600"/>
                    <a:pt x="42" y="21599"/>
                    <a:pt x="0" y="21599"/>
                  </a:cubicBezTo>
                </a:path>
                <a:path w="21726" h="21600" stroke="0" extrusionOk="0">
                  <a:moveTo>
                    <a:pt x="21726" y="0"/>
                  </a:moveTo>
                  <a:cubicBezTo>
                    <a:pt x="21726" y="11929"/>
                    <a:pt x="12055" y="21600"/>
                    <a:pt x="126" y="21600"/>
                  </a:cubicBezTo>
                  <a:cubicBezTo>
                    <a:pt x="84" y="21600"/>
                    <a:pt x="42" y="21599"/>
                    <a:pt x="0" y="21599"/>
                  </a:cubicBezTo>
                  <a:lnTo>
                    <a:pt x="126" y="0"/>
                  </a:lnTo>
                  <a:close/>
                </a:path>
              </a:pathLst>
            </a:custGeom>
            <a:solidFill>
              <a:srgbClr val="FFFFFF"/>
            </a:solidFill>
            <a:ln w="6350" cap="rnd">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Arc 6"/>
            <p:cNvSpPr>
              <a:spLocks/>
            </p:cNvSpPr>
            <p:nvPr/>
          </p:nvSpPr>
          <p:spPr bwMode="auto">
            <a:xfrm>
              <a:off x="499" y="1261"/>
              <a:ext cx="848" cy="486"/>
            </a:xfrm>
            <a:custGeom>
              <a:avLst/>
              <a:gdLst>
                <a:gd name="G0" fmla="+- 128 0 0"/>
                <a:gd name="G1" fmla="+- 0 0 0"/>
                <a:gd name="G2" fmla="+- 21600 0 0"/>
                <a:gd name="T0" fmla="*/ 21728 w 21728"/>
                <a:gd name="T1" fmla="*/ 0 h 21600"/>
                <a:gd name="T2" fmla="*/ 0 w 21728"/>
                <a:gd name="T3" fmla="*/ 21600 h 21600"/>
                <a:gd name="T4" fmla="*/ 128 w 21728"/>
                <a:gd name="T5" fmla="*/ 0 h 21600"/>
              </a:gdLst>
              <a:ahLst/>
              <a:cxnLst>
                <a:cxn ang="0">
                  <a:pos x="T0" y="T1"/>
                </a:cxn>
                <a:cxn ang="0">
                  <a:pos x="T2" y="T3"/>
                </a:cxn>
                <a:cxn ang="0">
                  <a:pos x="T4" y="T5"/>
                </a:cxn>
              </a:cxnLst>
              <a:rect l="0" t="0" r="r" b="b"/>
              <a:pathLst>
                <a:path w="21728" h="21600" fill="none" extrusionOk="0">
                  <a:moveTo>
                    <a:pt x="21728" y="0"/>
                  </a:moveTo>
                  <a:cubicBezTo>
                    <a:pt x="21728" y="11929"/>
                    <a:pt x="12057" y="21600"/>
                    <a:pt x="128" y="21600"/>
                  </a:cubicBezTo>
                  <a:cubicBezTo>
                    <a:pt x="85" y="21600"/>
                    <a:pt x="42" y="21599"/>
                    <a:pt x="0" y="21599"/>
                  </a:cubicBezTo>
                </a:path>
                <a:path w="21728" h="21600" stroke="0" extrusionOk="0">
                  <a:moveTo>
                    <a:pt x="21728" y="0"/>
                  </a:moveTo>
                  <a:cubicBezTo>
                    <a:pt x="21728" y="11929"/>
                    <a:pt x="12057" y="21600"/>
                    <a:pt x="128" y="21600"/>
                  </a:cubicBezTo>
                  <a:cubicBezTo>
                    <a:pt x="85" y="21600"/>
                    <a:pt x="42" y="21599"/>
                    <a:pt x="0" y="21599"/>
                  </a:cubicBezTo>
                  <a:lnTo>
                    <a:pt x="128" y="0"/>
                  </a:lnTo>
                  <a:close/>
                </a:path>
              </a:pathLst>
            </a:custGeom>
            <a:noFill/>
            <a:ln w="6350" cap="rnd">
              <a:no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7"/>
            <p:cNvSpPr>
              <a:spLocks/>
            </p:cNvSpPr>
            <p:nvPr/>
          </p:nvSpPr>
          <p:spPr bwMode="auto">
            <a:xfrm>
              <a:off x="1222" y="1135"/>
              <a:ext cx="494" cy="126"/>
            </a:xfrm>
            <a:custGeom>
              <a:avLst/>
              <a:gdLst>
                <a:gd name="T0" fmla="*/ 493 w 494"/>
                <a:gd name="T1" fmla="*/ 125 h 126"/>
                <a:gd name="T2" fmla="*/ 0 w 494"/>
                <a:gd name="T3" fmla="*/ 125 h 126"/>
                <a:gd name="T4" fmla="*/ 247 w 494"/>
                <a:gd name="T5" fmla="*/ 0 h 126"/>
                <a:gd name="T6" fmla="*/ 493 w 494"/>
                <a:gd name="T7" fmla="*/ 125 h 126"/>
              </a:gdLst>
              <a:ahLst/>
              <a:cxnLst>
                <a:cxn ang="0">
                  <a:pos x="T0" y="T1"/>
                </a:cxn>
                <a:cxn ang="0">
                  <a:pos x="T2" y="T3"/>
                </a:cxn>
                <a:cxn ang="0">
                  <a:pos x="T4" y="T5"/>
                </a:cxn>
                <a:cxn ang="0">
                  <a:pos x="T6" y="T7"/>
                </a:cxn>
              </a:cxnLst>
              <a:rect l="0" t="0" r="r" b="b"/>
              <a:pathLst>
                <a:path w="494" h="126">
                  <a:moveTo>
                    <a:pt x="493" y="125"/>
                  </a:moveTo>
                  <a:lnTo>
                    <a:pt x="0" y="125"/>
                  </a:lnTo>
                  <a:lnTo>
                    <a:pt x="247" y="0"/>
                  </a:lnTo>
                  <a:lnTo>
                    <a:pt x="493" y="125"/>
                  </a:lnTo>
                </a:path>
              </a:pathLst>
            </a:custGeom>
            <a:solidFill>
              <a:schemeClr val="bg2">
                <a:lumMod val="90000"/>
              </a:schemeClr>
            </a:solidFill>
            <a:ln w="6350" cap="rnd"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Rectangle 1"/>
          <p:cNvSpPr>
            <a:spLocks noChangeArrowheads="1"/>
          </p:cNvSpPr>
          <p:nvPr/>
        </p:nvSpPr>
        <p:spPr bwMode="auto">
          <a:xfrm>
            <a:off x="300831" y="965141"/>
            <a:ext cx="8312817" cy="1168459"/>
          </a:xfrm>
          <a:prstGeom prst="rect">
            <a:avLst/>
          </a:prstGeom>
          <a:solidFill>
            <a:srgbClr val="FFE1FF"/>
          </a:solidFill>
          <a:ln w="9525">
            <a:noFill/>
            <a:miter lim="800000"/>
            <a:headEnd/>
            <a:tailEnd/>
          </a:ln>
          <a:effectLst>
            <a:outerShdw blurRad="50800" dist="38100" dir="2700000" algn="tl" rotWithShape="0">
              <a:prstClr val="black">
                <a:alpha val="40000"/>
              </a:prstClr>
            </a:outerShdw>
          </a:effectLst>
        </p:spPr>
        <p:txBody>
          <a:bodyPr anchor="ctr"/>
          <a:lstStyle/>
          <a:p>
            <a:pPr algn="ctr" defTabSz="685800" eaLnBrk="1" fontAlgn="auto" hangingPunct="1">
              <a:spcBef>
                <a:spcPts val="0"/>
              </a:spcBef>
              <a:spcAft>
                <a:spcPts val="0"/>
              </a:spcAft>
              <a:defRPr/>
            </a:pPr>
            <a:r>
              <a:rPr lang="es-ES_tradnl" sz="1500" kern="0" dirty="0">
                <a:solidFill>
                  <a:srgbClr val="242852">
                    <a:lumMod val="50000"/>
                  </a:srgbClr>
                </a:solidFill>
                <a:latin typeface="Calibri"/>
              </a:rPr>
              <a:t>Elaborar, con una visión a largo plazo, un </a:t>
            </a:r>
            <a:r>
              <a:rPr lang="es-ES_tradnl" sz="1600" b="1" kern="0" dirty="0">
                <a:solidFill>
                  <a:srgbClr val="242852">
                    <a:lumMod val="50000"/>
                  </a:srgbClr>
                </a:solidFill>
              </a:rPr>
              <a:t>documento de consenso </a:t>
            </a:r>
            <a:r>
              <a:rPr lang="es-ES" sz="1500" kern="0" dirty="0">
                <a:solidFill>
                  <a:srgbClr val="242852">
                    <a:lumMod val="50000"/>
                  </a:srgbClr>
                </a:solidFill>
                <a:latin typeface="Calibri"/>
              </a:rPr>
              <a:t>que defina las </a:t>
            </a:r>
            <a:r>
              <a:rPr lang="es-ES" sz="1600" b="1" kern="0" dirty="0">
                <a:solidFill>
                  <a:srgbClr val="242852">
                    <a:lumMod val="50000"/>
                  </a:srgbClr>
                </a:solidFill>
              </a:rPr>
              <a:t>recomendaciones</a:t>
            </a:r>
            <a:r>
              <a:rPr lang="es-ES" sz="1500" kern="0" dirty="0">
                <a:solidFill>
                  <a:srgbClr val="242852">
                    <a:lumMod val="50000"/>
                  </a:srgbClr>
                </a:solidFill>
                <a:latin typeface="Calibri"/>
              </a:rPr>
              <a:t> a considerar y las </a:t>
            </a:r>
            <a:r>
              <a:rPr lang="es-ES" sz="1600" b="1" kern="0" dirty="0">
                <a:solidFill>
                  <a:srgbClr val="242852">
                    <a:lumMod val="50000"/>
                  </a:srgbClr>
                </a:solidFill>
              </a:rPr>
              <a:t>actuaciones</a:t>
            </a:r>
            <a:r>
              <a:rPr lang="es-ES" sz="1500" b="1" kern="0" dirty="0">
                <a:solidFill>
                  <a:srgbClr val="242852">
                    <a:lumMod val="50000"/>
                  </a:srgbClr>
                </a:solidFill>
                <a:latin typeface="Calibri"/>
              </a:rPr>
              <a:t> </a:t>
            </a:r>
            <a:r>
              <a:rPr lang="es-ES" sz="1500" kern="0" dirty="0">
                <a:solidFill>
                  <a:srgbClr val="242852">
                    <a:lumMod val="50000"/>
                  </a:srgbClr>
                </a:solidFill>
                <a:latin typeface="Calibri"/>
              </a:rPr>
              <a:t>a desarrollar para </a:t>
            </a:r>
            <a:r>
              <a:rPr lang="es-ES" sz="1600" b="1" kern="0" dirty="0" smtClean="0">
                <a:solidFill>
                  <a:srgbClr val="242852">
                    <a:lumMod val="50000"/>
                  </a:srgbClr>
                </a:solidFill>
              </a:rPr>
              <a:t>evolucionar el modelo de atención al paciente externo desde la Farmacia Hospitalaria </a:t>
            </a:r>
            <a:r>
              <a:rPr lang="es-ES" sz="1500" kern="0" dirty="0" smtClean="0">
                <a:solidFill>
                  <a:srgbClr val="242852">
                    <a:lumMod val="50000"/>
                  </a:srgbClr>
                </a:solidFill>
                <a:latin typeface="Calibri"/>
              </a:rPr>
              <a:t>(</a:t>
            </a:r>
            <a:r>
              <a:rPr lang="es-ES" sz="1500" kern="0" dirty="0">
                <a:solidFill>
                  <a:srgbClr val="242852">
                    <a:lumMod val="50000"/>
                  </a:srgbClr>
                </a:solidFill>
                <a:latin typeface="Calibri"/>
              </a:rPr>
              <a:t>FH en adelante), en base a los retos presentes y futuros de estos pacientes y del sistema sanitario</a:t>
            </a:r>
          </a:p>
        </p:txBody>
      </p:sp>
    </p:spTree>
    <p:extLst>
      <p:ext uri="{BB962C8B-B14F-4D97-AF65-F5344CB8AC3E}">
        <p14:creationId xmlns:p14="http://schemas.microsoft.com/office/powerpoint/2010/main" val="2678256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3 CuadroTexto"/>
          <p:cNvSpPr txBox="1"/>
          <p:nvPr/>
        </p:nvSpPr>
        <p:spPr bwMode="auto">
          <a:xfrm>
            <a:off x="711198" y="3530600"/>
            <a:ext cx="2500313" cy="2487268"/>
          </a:xfrm>
          <a:prstGeom prst="rect">
            <a:avLst/>
          </a:prstGeom>
          <a:solidFill>
            <a:schemeClr val="bg1"/>
          </a:solidFill>
          <a:ln w="12700" cap="flat" cmpd="sng" algn="ctr">
            <a:solidFill>
              <a:schemeClr val="bg2">
                <a:lumMod val="10000"/>
              </a:schemeClr>
            </a:solidFill>
            <a:prstDash val="solid"/>
          </a:ln>
          <a:effectLst/>
        </p:spPr>
        <p:txBody>
          <a:bodyPr anchor="ctr"/>
          <a:lstStyle>
            <a:defPPr>
              <a:defRPr lang="en-US"/>
            </a:defPPr>
            <a:lvl1pPr algn="ctr">
              <a:defRPr sz="14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28588" indent="-128588" algn="l" eaLnBrk="1" fontAlgn="auto" hangingPunct="1">
              <a:spcBef>
                <a:spcPts val="1200"/>
              </a:spcBef>
              <a:spcAft>
                <a:spcPts val="225"/>
              </a:spcAft>
              <a:buFont typeface="Wingdings" panose="05000000000000000000" pitchFamily="2" charset="2"/>
              <a:buChar char="ü"/>
              <a:defRPr/>
            </a:pPr>
            <a:r>
              <a:rPr lang="es-ES" kern="0" dirty="0">
                <a:solidFill>
                  <a:schemeClr val="bg2">
                    <a:lumMod val="10000"/>
                  </a:schemeClr>
                </a:solidFill>
                <a:latin typeface="Calibri"/>
              </a:rPr>
              <a:t>Retos que la FH debe afrontar en la atención del paciente </a:t>
            </a:r>
            <a:r>
              <a:rPr lang="es-ES" kern="0" dirty="0" smtClean="0">
                <a:solidFill>
                  <a:schemeClr val="bg2">
                    <a:lumMod val="10000"/>
                  </a:schemeClr>
                </a:solidFill>
                <a:latin typeface="Calibri"/>
              </a:rPr>
              <a:t>externo y ámbitos de actuación</a:t>
            </a:r>
            <a:endParaRPr lang="es-ES" kern="0" dirty="0">
              <a:solidFill>
                <a:schemeClr val="bg2">
                  <a:lumMod val="10000"/>
                </a:schemeClr>
              </a:solidFill>
              <a:latin typeface="Calibri"/>
            </a:endParaRPr>
          </a:p>
        </p:txBody>
      </p:sp>
      <p:sp>
        <p:nvSpPr>
          <p:cNvPr id="19" name="33 CuadroTexto"/>
          <p:cNvSpPr txBox="1"/>
          <p:nvPr/>
        </p:nvSpPr>
        <p:spPr bwMode="auto">
          <a:xfrm>
            <a:off x="3393337" y="3530600"/>
            <a:ext cx="2497137" cy="2487268"/>
          </a:xfrm>
          <a:prstGeom prst="rect">
            <a:avLst/>
          </a:prstGeom>
          <a:solidFill>
            <a:schemeClr val="bg1"/>
          </a:solidFill>
          <a:ln w="12700" cap="flat" cmpd="sng" algn="ctr">
            <a:solidFill>
              <a:schemeClr val="bg2">
                <a:lumMod val="25000"/>
              </a:schemeClr>
            </a:solidFill>
            <a:prstDash val="solid"/>
          </a:ln>
          <a:effectLst/>
        </p:spPr>
        <p:txBody>
          <a:bodyPr anchor="ctr"/>
          <a:lstStyle>
            <a:defPPr>
              <a:defRPr lang="en-US"/>
            </a:defPPr>
            <a:lvl1pPr marL="128588" indent="-128588" algn="ctr" fontAlgn="auto">
              <a:spcBef>
                <a:spcPts val="225"/>
              </a:spcBef>
              <a:spcAft>
                <a:spcPts val="225"/>
              </a:spcAft>
              <a:buFont typeface="Wingdings" panose="05000000000000000000" pitchFamily="2" charset="2"/>
              <a:buChar char="ü"/>
              <a:defRPr sz="1000" b="1" kern="0">
                <a:solidFill>
                  <a:srgbClr val="1F497D">
                    <a:lumMod val="50000"/>
                  </a:srgbClr>
                </a:solidFill>
                <a:latin typeface="Calibri"/>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spcBef>
                <a:spcPts val="1200"/>
              </a:spcBef>
            </a:pPr>
            <a:r>
              <a:rPr lang="es-ES" sz="1400" dirty="0">
                <a:solidFill>
                  <a:schemeClr val="bg2">
                    <a:lumMod val="25000"/>
                  </a:schemeClr>
                </a:solidFill>
              </a:rPr>
              <a:t>Documento de consenso sobre el papel futuro de la FH en la atención del paciente </a:t>
            </a:r>
            <a:r>
              <a:rPr lang="es-ES" sz="1400" dirty="0" smtClean="0">
                <a:solidFill>
                  <a:schemeClr val="bg2">
                    <a:lumMod val="25000"/>
                  </a:schemeClr>
                </a:solidFill>
              </a:rPr>
              <a:t>externo</a:t>
            </a:r>
          </a:p>
          <a:p>
            <a:pPr algn="l">
              <a:spcBef>
                <a:spcPts val="1200"/>
              </a:spcBef>
            </a:pPr>
            <a:r>
              <a:rPr lang="es-ES" sz="1400" dirty="0" smtClean="0">
                <a:solidFill>
                  <a:schemeClr val="bg2">
                    <a:lumMod val="25000"/>
                  </a:schemeClr>
                </a:solidFill>
              </a:rPr>
              <a:t>Mapa Estratégico</a:t>
            </a:r>
          </a:p>
          <a:p>
            <a:pPr algn="l">
              <a:spcBef>
                <a:spcPts val="1200"/>
              </a:spcBef>
            </a:pPr>
            <a:r>
              <a:rPr lang="es-ES" sz="1400" dirty="0" smtClean="0">
                <a:solidFill>
                  <a:schemeClr val="bg2">
                    <a:lumMod val="25000"/>
                  </a:schemeClr>
                </a:solidFill>
              </a:rPr>
              <a:t>Iniciativas </a:t>
            </a:r>
            <a:r>
              <a:rPr lang="es-ES" sz="1400" dirty="0">
                <a:solidFill>
                  <a:schemeClr val="bg2">
                    <a:lumMod val="25000"/>
                  </a:schemeClr>
                </a:solidFill>
              </a:rPr>
              <a:t>a desarrollar</a:t>
            </a:r>
          </a:p>
        </p:txBody>
      </p:sp>
      <p:sp>
        <p:nvSpPr>
          <p:cNvPr id="20" name="33 CuadroTexto"/>
          <p:cNvSpPr txBox="1"/>
          <p:nvPr/>
        </p:nvSpPr>
        <p:spPr bwMode="auto">
          <a:xfrm>
            <a:off x="6072300" y="3532184"/>
            <a:ext cx="2500313" cy="2487268"/>
          </a:xfrm>
          <a:prstGeom prst="rect">
            <a:avLst/>
          </a:prstGeom>
          <a:solidFill>
            <a:schemeClr val="bg1"/>
          </a:solidFill>
          <a:ln w="12700" cap="flat" cmpd="sng" algn="ctr">
            <a:solidFill>
              <a:schemeClr val="bg2">
                <a:lumMod val="75000"/>
              </a:schemeClr>
            </a:solidFill>
            <a:prstDash val="solid"/>
          </a:ln>
          <a:effectLst/>
        </p:spPr>
        <p:txBody>
          <a:bodyPr anchor="ctr"/>
          <a:lstStyle>
            <a:defPPr>
              <a:defRPr lang="en-US"/>
            </a:defPPr>
            <a:lvl1pPr marL="128588" indent="-128588" algn="ctr" fontAlgn="auto">
              <a:spcBef>
                <a:spcPts val="225"/>
              </a:spcBef>
              <a:spcAft>
                <a:spcPts val="225"/>
              </a:spcAft>
              <a:buFont typeface="Wingdings" panose="05000000000000000000" pitchFamily="2" charset="2"/>
              <a:buChar char="ü"/>
              <a:defRPr sz="1000" b="1" kern="0">
                <a:solidFill>
                  <a:srgbClr val="1F497D">
                    <a:lumMod val="50000"/>
                  </a:srgbClr>
                </a:solidFill>
                <a:latin typeface="Calibri"/>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spcBef>
                <a:spcPts val="1200"/>
              </a:spcBef>
            </a:pPr>
            <a:r>
              <a:rPr lang="es-ES" sz="1400" dirty="0">
                <a:solidFill>
                  <a:schemeClr val="bg2">
                    <a:lumMod val="50000"/>
                  </a:schemeClr>
                </a:solidFill>
              </a:rPr>
              <a:t>Mapa Estratégico para el abordaje de los pacientes de distintas patologías concreta desde la FH: herramientas, procesos y resultados</a:t>
            </a:r>
          </a:p>
          <a:p>
            <a:pPr algn="l">
              <a:spcBef>
                <a:spcPts val="1200"/>
              </a:spcBef>
            </a:pPr>
            <a:r>
              <a:rPr lang="es-ES" sz="1400" dirty="0">
                <a:solidFill>
                  <a:schemeClr val="bg2">
                    <a:lumMod val="50000"/>
                  </a:schemeClr>
                </a:solidFill>
              </a:rPr>
              <a:t>Iniciativas a emprender a nivel macro, meso y micro</a:t>
            </a:r>
          </a:p>
          <a:p>
            <a:pPr algn="l">
              <a:spcBef>
                <a:spcPts val="1200"/>
              </a:spcBef>
            </a:pPr>
            <a:r>
              <a:rPr lang="es-ES" sz="1400" dirty="0">
                <a:solidFill>
                  <a:schemeClr val="bg2">
                    <a:lumMod val="50000"/>
                  </a:schemeClr>
                </a:solidFill>
              </a:rPr>
              <a:t>Observatorio de resultados diseñado</a:t>
            </a:r>
          </a:p>
        </p:txBody>
      </p:sp>
      <p:sp>
        <p:nvSpPr>
          <p:cNvPr id="46" name="Flecha abajo 45"/>
          <p:cNvSpPr/>
          <p:nvPr/>
        </p:nvSpPr>
        <p:spPr bwMode="ltGray">
          <a:xfrm>
            <a:off x="3953125" y="1577086"/>
            <a:ext cx="1481938" cy="1905000"/>
          </a:xfrm>
          <a:prstGeom prst="downArrow">
            <a:avLst>
              <a:gd name="adj1" fmla="val 50000"/>
              <a:gd name="adj2" fmla="val 16577"/>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sp>
        <p:nvSpPr>
          <p:cNvPr id="47" name="Flecha abajo 46"/>
          <p:cNvSpPr/>
          <p:nvPr/>
        </p:nvSpPr>
        <p:spPr bwMode="ltGray">
          <a:xfrm>
            <a:off x="6635302" y="1577086"/>
            <a:ext cx="1481938" cy="1905000"/>
          </a:xfrm>
          <a:prstGeom prst="downArrow">
            <a:avLst>
              <a:gd name="adj1" fmla="val 50000"/>
              <a:gd name="adj2" fmla="val 16577"/>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sp>
        <p:nvSpPr>
          <p:cNvPr id="38" name="Flecha abajo 37"/>
          <p:cNvSpPr/>
          <p:nvPr/>
        </p:nvSpPr>
        <p:spPr bwMode="ltGray">
          <a:xfrm>
            <a:off x="1350162" y="1562100"/>
            <a:ext cx="1481938" cy="1905000"/>
          </a:xfrm>
          <a:prstGeom prst="downArrow">
            <a:avLst>
              <a:gd name="adj1" fmla="val 50000"/>
              <a:gd name="adj2" fmla="val 16577"/>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Georgia" pitchFamily="18" charset="0"/>
            </a:endParaRPr>
          </a:p>
        </p:txBody>
      </p:sp>
      <p:sp>
        <p:nvSpPr>
          <p:cNvPr id="4" name="Marcador de número de diapositiva 3"/>
          <p:cNvSpPr>
            <a:spLocks noGrp="1"/>
          </p:cNvSpPr>
          <p:nvPr>
            <p:ph type="sldNum" sz="quarter" idx="12"/>
          </p:nvPr>
        </p:nvSpPr>
        <p:spPr/>
        <p:txBody>
          <a:bodyPr/>
          <a:lstStyle/>
          <a:p>
            <a:fld id="{D80960CE-FBA5-499A-B7DB-AA75AC0885D8}" type="slidenum">
              <a:rPr lang="en-US" smtClean="0">
                <a:solidFill>
                  <a:prstClr val="black"/>
                </a:solidFill>
              </a:rPr>
              <a:pPr/>
              <a:t>4</a:t>
            </a:fld>
            <a:endParaRPr lang="en-US" dirty="0">
              <a:solidFill>
                <a:prstClr val="black"/>
              </a:solidFill>
            </a:endParaRPr>
          </a:p>
        </p:txBody>
      </p:sp>
      <p:sp>
        <p:nvSpPr>
          <p:cNvPr id="24" name="10 Pentágono"/>
          <p:cNvSpPr/>
          <p:nvPr/>
        </p:nvSpPr>
        <p:spPr bwMode="auto">
          <a:xfrm>
            <a:off x="657485" y="1295401"/>
            <a:ext cx="3132000" cy="1457799"/>
          </a:xfrm>
          <a:prstGeom prst="homePlate">
            <a:avLst/>
          </a:prstGeom>
          <a:solidFill>
            <a:schemeClr val="bg2">
              <a:lumMod val="10000"/>
            </a:schemeClr>
          </a:solidFill>
          <a:ln w="317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2000" tIns="72000" rIns="72000" anchor="ctr"/>
          <a:lstStyle/>
          <a:p>
            <a:pPr algn="ctr" eaLnBrk="1" fontAlgn="auto" hangingPunct="1">
              <a:spcBef>
                <a:spcPts val="0"/>
              </a:spcBef>
              <a:spcAft>
                <a:spcPts val="0"/>
              </a:spcAft>
              <a:defRPr/>
            </a:pPr>
            <a:r>
              <a:rPr lang="es-ES" sz="1500" b="1" kern="0" dirty="0" smtClean="0">
                <a:solidFill>
                  <a:prstClr val="white"/>
                </a:solidFill>
                <a:latin typeface="Calibri"/>
              </a:rPr>
              <a:t>Identificación </a:t>
            </a:r>
            <a:r>
              <a:rPr lang="es-ES" sz="1500" b="1" kern="0" dirty="0">
                <a:solidFill>
                  <a:prstClr val="white"/>
                </a:solidFill>
                <a:latin typeface="Calibri"/>
              </a:rPr>
              <a:t>de las tendencias en el abordaje del paciente externo y ámbitos de impacto para </a:t>
            </a:r>
            <a:r>
              <a:rPr lang="es-ES" sz="1500" b="1" kern="0" dirty="0">
                <a:solidFill>
                  <a:schemeClr val="bg1"/>
                </a:solidFill>
                <a:latin typeface="Calibri"/>
              </a:rPr>
              <a:t>la FH</a:t>
            </a:r>
          </a:p>
          <a:p>
            <a:pPr algn="ctr" eaLnBrk="1" fontAlgn="auto" hangingPunct="1">
              <a:spcBef>
                <a:spcPts val="0"/>
              </a:spcBef>
              <a:spcAft>
                <a:spcPts val="0"/>
              </a:spcAft>
              <a:defRPr/>
            </a:pPr>
            <a:endParaRPr lang="es-ES" sz="1500" b="1" kern="0" dirty="0">
              <a:solidFill>
                <a:srgbClr val="FF0000"/>
              </a:solidFill>
              <a:latin typeface="Calibri"/>
            </a:endParaRPr>
          </a:p>
        </p:txBody>
      </p:sp>
      <p:sp>
        <p:nvSpPr>
          <p:cNvPr id="25" name="3 Cheurón"/>
          <p:cNvSpPr/>
          <p:nvPr/>
        </p:nvSpPr>
        <p:spPr bwMode="auto">
          <a:xfrm>
            <a:off x="3260448" y="1295401"/>
            <a:ext cx="3132000" cy="1457799"/>
          </a:xfrm>
          <a:prstGeom prst="chevron">
            <a:avLst/>
          </a:prstGeom>
          <a:solidFill>
            <a:schemeClr val="bg2">
              <a:lumMod val="25000"/>
            </a:schemeClr>
          </a:solidFill>
          <a:ln w="317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72000" rIns="0" anchor="ctr"/>
          <a:lstStyle/>
          <a:p>
            <a:pPr algn="ctr" eaLnBrk="1" fontAlgn="auto" hangingPunct="1">
              <a:spcBef>
                <a:spcPts val="0"/>
              </a:spcBef>
              <a:spcAft>
                <a:spcPts val="450"/>
              </a:spcAft>
              <a:defRPr/>
            </a:pPr>
            <a:r>
              <a:rPr lang="es-ES" sz="1450" b="1" kern="0" dirty="0" smtClean="0">
                <a:solidFill>
                  <a:prstClr val="white"/>
                </a:solidFill>
                <a:latin typeface="Calibri"/>
              </a:rPr>
              <a:t>Definición </a:t>
            </a:r>
            <a:r>
              <a:rPr lang="es-ES" sz="1450" b="1" kern="0" dirty="0">
                <a:solidFill>
                  <a:prstClr val="white"/>
                </a:solidFill>
                <a:latin typeface="Calibri"/>
              </a:rPr>
              <a:t>del papel futuro de la FH en la atención del paciente externo y actuaciones a emprender desde la FH</a:t>
            </a:r>
            <a:endParaRPr lang="en-US" sz="1450" b="1" kern="0" dirty="0">
              <a:solidFill>
                <a:prstClr val="white"/>
              </a:solidFill>
              <a:latin typeface="Calibri"/>
            </a:endParaRPr>
          </a:p>
        </p:txBody>
      </p:sp>
      <p:sp>
        <p:nvSpPr>
          <p:cNvPr id="26" name="11 Cheurón"/>
          <p:cNvSpPr/>
          <p:nvPr/>
        </p:nvSpPr>
        <p:spPr bwMode="auto">
          <a:xfrm>
            <a:off x="5890474" y="1295401"/>
            <a:ext cx="3132000" cy="1457799"/>
          </a:xfrm>
          <a:prstGeom prst="chevron">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72000" rIns="0" anchor="ctr"/>
          <a:lstStyle/>
          <a:p>
            <a:pPr algn="ctr" eaLnBrk="1" fontAlgn="auto" hangingPunct="1">
              <a:spcBef>
                <a:spcPts val="0"/>
              </a:spcBef>
              <a:spcAft>
                <a:spcPts val="0"/>
              </a:spcAft>
              <a:defRPr/>
            </a:pPr>
            <a:r>
              <a:rPr lang="es-ES" sz="1500" b="1" kern="0" dirty="0">
                <a:solidFill>
                  <a:prstClr val="white"/>
                </a:solidFill>
                <a:latin typeface="Calibri"/>
              </a:rPr>
              <a:t>Desarrollo del modelo para patologías concretas</a:t>
            </a:r>
          </a:p>
        </p:txBody>
      </p:sp>
      <p:sp>
        <p:nvSpPr>
          <p:cNvPr id="29" name="Rectángulo redondeado 28"/>
          <p:cNvSpPr/>
          <p:nvPr/>
        </p:nvSpPr>
        <p:spPr bwMode="auto">
          <a:xfrm rot="16200000">
            <a:off x="-770022" y="4615743"/>
            <a:ext cx="2487268" cy="316982"/>
          </a:xfrm>
          <a:prstGeom prst="roundRect">
            <a:avLst>
              <a:gd name="adj" fmla="val 0"/>
            </a:avLst>
          </a:prstGeom>
          <a:solidFill>
            <a:srgbClr val="CC00CC"/>
          </a:solidFill>
          <a:ln w="31750">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27000" rIns="0" anchor="ctr"/>
          <a:lstStyle/>
          <a:p>
            <a:pPr algn="ctr">
              <a:spcAft>
                <a:spcPts val="450"/>
              </a:spcAft>
            </a:pPr>
            <a:r>
              <a:rPr lang="es-ES" sz="1400" b="1" kern="0" dirty="0">
                <a:solidFill>
                  <a:prstClr val="white"/>
                </a:solidFill>
                <a:latin typeface="Calibri"/>
              </a:rPr>
              <a:t>Resultados</a:t>
            </a:r>
          </a:p>
        </p:txBody>
      </p:sp>
      <p:sp>
        <p:nvSpPr>
          <p:cNvPr id="31" name="Rectángulo 30"/>
          <p:cNvSpPr/>
          <p:nvPr/>
        </p:nvSpPr>
        <p:spPr bwMode="ltGray">
          <a:xfrm>
            <a:off x="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Objetivos</a:t>
            </a:r>
            <a:endParaRPr lang="en-US" sz="1300" b="1" dirty="0" err="1">
              <a:solidFill>
                <a:schemeClr val="bg2">
                  <a:lumMod val="75000"/>
                </a:schemeClr>
              </a:solidFill>
              <a:latin typeface="Calibri" panose="020F0502020204030204" pitchFamily="34" charset="0"/>
            </a:endParaRPr>
          </a:p>
        </p:txBody>
      </p:sp>
      <p:sp>
        <p:nvSpPr>
          <p:cNvPr id="32" name="Rectángulo 31"/>
          <p:cNvSpPr/>
          <p:nvPr/>
        </p:nvSpPr>
        <p:spPr bwMode="ltGray">
          <a:xfrm>
            <a:off x="1522800" y="-13939"/>
            <a:ext cx="1530000" cy="396000"/>
          </a:xfrm>
          <a:prstGeom prst="rect">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latin typeface="Calibri" panose="020F0502020204030204" pitchFamily="34" charset="0"/>
              </a:rPr>
              <a:t>Metodología</a:t>
            </a:r>
            <a:endParaRPr lang="en-US" sz="1600" b="1" dirty="0" err="1">
              <a:solidFill>
                <a:schemeClr val="bg1"/>
              </a:solidFill>
              <a:latin typeface="Calibri" panose="020F0502020204030204" pitchFamily="34" charset="0"/>
            </a:endParaRPr>
          </a:p>
        </p:txBody>
      </p:sp>
      <p:sp>
        <p:nvSpPr>
          <p:cNvPr id="33" name="Rectángulo 32"/>
          <p:cNvSpPr/>
          <p:nvPr/>
        </p:nvSpPr>
        <p:spPr bwMode="ltGray">
          <a:xfrm>
            <a:off x="30456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1</a:t>
            </a:r>
            <a:endParaRPr lang="en-US" sz="1300" b="1" dirty="0" err="1" smtClean="0">
              <a:solidFill>
                <a:schemeClr val="bg2">
                  <a:lumMod val="75000"/>
                </a:schemeClr>
              </a:solidFill>
              <a:latin typeface="Calibri" panose="020F0502020204030204" pitchFamily="34" charset="0"/>
            </a:endParaRPr>
          </a:p>
        </p:txBody>
      </p:sp>
      <p:sp>
        <p:nvSpPr>
          <p:cNvPr id="34" name="Rectángulo 33"/>
          <p:cNvSpPr/>
          <p:nvPr/>
        </p:nvSpPr>
        <p:spPr bwMode="ltGray">
          <a:xfrm>
            <a:off x="45684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2</a:t>
            </a:r>
            <a:endParaRPr lang="en-US" sz="1300" b="1" dirty="0" err="1" smtClean="0">
              <a:solidFill>
                <a:schemeClr val="bg2">
                  <a:lumMod val="75000"/>
                </a:schemeClr>
              </a:solidFill>
              <a:latin typeface="Calibri" panose="020F0502020204030204" pitchFamily="34" charset="0"/>
            </a:endParaRPr>
          </a:p>
        </p:txBody>
      </p:sp>
      <p:sp>
        <p:nvSpPr>
          <p:cNvPr id="35" name="Rectángulo 34"/>
          <p:cNvSpPr/>
          <p:nvPr/>
        </p:nvSpPr>
        <p:spPr bwMode="ltGray">
          <a:xfrm>
            <a:off x="60912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3</a:t>
            </a:r>
            <a:endParaRPr lang="en-US" sz="1300" b="1" dirty="0" err="1" smtClean="0">
              <a:solidFill>
                <a:schemeClr val="bg2">
                  <a:lumMod val="75000"/>
                </a:schemeClr>
              </a:solidFill>
              <a:latin typeface="Calibri" panose="020F0502020204030204" pitchFamily="34" charset="0"/>
            </a:endParaRPr>
          </a:p>
        </p:txBody>
      </p:sp>
      <p:sp>
        <p:nvSpPr>
          <p:cNvPr id="36" name="Rectángulo 35"/>
          <p:cNvSpPr/>
          <p:nvPr/>
        </p:nvSpPr>
        <p:spPr bwMode="ltGray">
          <a:xfrm>
            <a:off x="76140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Próximos pasos</a:t>
            </a:r>
            <a:endParaRPr lang="en-US" sz="1300" b="1" dirty="0" err="1" smtClean="0">
              <a:solidFill>
                <a:schemeClr val="bg2">
                  <a:lumMod val="75000"/>
                </a:schemeClr>
              </a:solidFill>
              <a:latin typeface="Calibri" panose="020F0502020204030204" pitchFamily="34" charset="0"/>
            </a:endParaRPr>
          </a:p>
        </p:txBody>
      </p:sp>
      <p:sp>
        <p:nvSpPr>
          <p:cNvPr id="37" name="Título 1"/>
          <p:cNvSpPr txBox="1">
            <a:spLocks/>
          </p:cNvSpPr>
          <p:nvPr/>
        </p:nvSpPr>
        <p:spPr>
          <a:xfrm>
            <a:off x="247179" y="397221"/>
            <a:ext cx="8896821" cy="457200"/>
          </a:xfrm>
          <a:prstGeom prst="rect">
            <a:avLst/>
          </a:prstGeom>
        </p:spPr>
        <p:txBody>
          <a:bodyPr lIns="0"/>
          <a:lstStyle>
            <a:lvl1pPr marL="0" algn="l" defTabSz="914400" rtl="0" eaLnBrk="1" latinLnBrk="0" hangingPunct="1">
              <a:lnSpc>
                <a:spcPct val="100000"/>
              </a:lnSpc>
              <a:spcBef>
                <a:spcPct val="0"/>
              </a:spcBef>
              <a:buNone/>
              <a:defRPr lang="es-ES_tradnl" sz="1800" b="1" i="0" kern="1200" noProof="0" dirty="0">
                <a:solidFill>
                  <a:schemeClr val="tx2">
                    <a:lumMod val="50000"/>
                  </a:schemeClr>
                </a:solidFill>
                <a:latin typeface="Calibri" panose="020F0502020204030204" pitchFamily="34" charset="0"/>
                <a:ea typeface="+mn-ea"/>
                <a:cs typeface="+mn-cs"/>
              </a:defRPr>
            </a:lvl1pPr>
          </a:lstStyle>
          <a:p>
            <a:pPr>
              <a:spcAft>
                <a:spcPts val="900"/>
              </a:spcAft>
            </a:pPr>
            <a:r>
              <a:rPr lang="es-ES" dirty="0" smtClean="0">
                <a:solidFill>
                  <a:schemeClr val="tx1"/>
                </a:solidFill>
              </a:rPr>
              <a:t>El proyecto se ha desarrollado en 3 Fases de trabajo</a:t>
            </a:r>
            <a:endParaRPr lang="es-ES" dirty="0">
              <a:solidFill>
                <a:schemeClr val="tx1"/>
              </a:solidFill>
            </a:endParaRPr>
          </a:p>
        </p:txBody>
      </p:sp>
      <p:sp>
        <p:nvSpPr>
          <p:cNvPr id="42" name="Rectángulo 41"/>
          <p:cNvSpPr/>
          <p:nvPr/>
        </p:nvSpPr>
        <p:spPr>
          <a:xfrm>
            <a:off x="927755" y="1051122"/>
            <a:ext cx="679994" cy="307777"/>
          </a:xfrm>
          <a:prstGeom prst="rect">
            <a:avLst/>
          </a:prstGeom>
          <a:solidFill>
            <a:schemeClr val="bg1"/>
          </a:solidFill>
          <a:ln>
            <a:noFill/>
          </a:ln>
          <a:effectLst>
            <a:outerShdw blurRad="50800" dist="38100" dir="2700000" algn="tl" rotWithShape="0">
              <a:prstClr val="black">
                <a:alpha val="40000"/>
              </a:prstClr>
            </a:outerShdw>
          </a:effectLst>
        </p:spPr>
        <p:txBody>
          <a:bodyPr wrap="none">
            <a:spAutoFit/>
          </a:bodyPr>
          <a:lstStyle/>
          <a:p>
            <a:pPr lvl="0" algn="ctr">
              <a:spcAft>
                <a:spcPts val="450"/>
              </a:spcAft>
              <a:defRPr/>
            </a:pPr>
            <a:r>
              <a:rPr lang="es-ES" sz="1400" b="1" kern="0" dirty="0">
                <a:solidFill>
                  <a:schemeClr val="bg2">
                    <a:lumMod val="10000"/>
                  </a:schemeClr>
                </a:solidFill>
                <a:latin typeface="Calibri"/>
              </a:rPr>
              <a:t>FASE </a:t>
            </a:r>
            <a:r>
              <a:rPr lang="es-ES" sz="1400" b="1" kern="0" dirty="0" smtClean="0">
                <a:solidFill>
                  <a:schemeClr val="bg2">
                    <a:lumMod val="10000"/>
                  </a:schemeClr>
                </a:solidFill>
                <a:latin typeface="Calibri"/>
              </a:rPr>
              <a:t>1</a:t>
            </a:r>
            <a:endParaRPr lang="en-US" sz="1400" b="1" kern="0" dirty="0">
              <a:solidFill>
                <a:schemeClr val="bg2">
                  <a:lumMod val="10000"/>
                </a:schemeClr>
              </a:solidFill>
              <a:latin typeface="Calibri"/>
            </a:endParaRPr>
          </a:p>
        </p:txBody>
      </p:sp>
      <p:sp>
        <p:nvSpPr>
          <p:cNvPr id="43" name="Rectángulo 42"/>
          <p:cNvSpPr/>
          <p:nvPr/>
        </p:nvSpPr>
        <p:spPr>
          <a:xfrm>
            <a:off x="3659890" y="1051122"/>
            <a:ext cx="679994" cy="307777"/>
          </a:xfrm>
          <a:prstGeom prst="rect">
            <a:avLst/>
          </a:prstGeom>
          <a:solidFill>
            <a:schemeClr val="bg1"/>
          </a:solidFill>
          <a:ln>
            <a:noFill/>
          </a:ln>
          <a:effectLst>
            <a:outerShdw blurRad="50800" dist="38100" dir="2700000" algn="tl" rotWithShape="0">
              <a:prstClr val="black">
                <a:alpha val="40000"/>
              </a:prstClr>
            </a:outerShdw>
          </a:effectLst>
        </p:spPr>
        <p:txBody>
          <a:bodyPr wrap="none">
            <a:spAutoFit/>
          </a:bodyPr>
          <a:lstStyle/>
          <a:p>
            <a:pPr lvl="0" algn="ctr">
              <a:spcAft>
                <a:spcPts val="450"/>
              </a:spcAft>
              <a:defRPr/>
            </a:pPr>
            <a:r>
              <a:rPr lang="es-ES" sz="1400" b="1" kern="0" dirty="0">
                <a:solidFill>
                  <a:schemeClr val="bg2">
                    <a:lumMod val="25000"/>
                  </a:schemeClr>
                </a:solidFill>
                <a:latin typeface="Calibri"/>
              </a:rPr>
              <a:t>FASE </a:t>
            </a:r>
            <a:r>
              <a:rPr lang="es-ES" sz="1400" b="1" kern="0" dirty="0" smtClean="0">
                <a:solidFill>
                  <a:schemeClr val="bg2">
                    <a:lumMod val="25000"/>
                  </a:schemeClr>
                </a:solidFill>
                <a:latin typeface="Calibri"/>
              </a:rPr>
              <a:t>2</a:t>
            </a:r>
            <a:endParaRPr lang="en-US" sz="1400" b="1" kern="0" dirty="0">
              <a:solidFill>
                <a:schemeClr val="bg2">
                  <a:lumMod val="25000"/>
                </a:schemeClr>
              </a:solidFill>
              <a:latin typeface="Calibri"/>
            </a:endParaRPr>
          </a:p>
        </p:txBody>
      </p:sp>
      <p:sp>
        <p:nvSpPr>
          <p:cNvPr id="44" name="Rectángulo 43"/>
          <p:cNvSpPr/>
          <p:nvPr/>
        </p:nvSpPr>
        <p:spPr>
          <a:xfrm>
            <a:off x="6224752" y="1063823"/>
            <a:ext cx="679994" cy="307777"/>
          </a:xfrm>
          <a:prstGeom prst="rect">
            <a:avLst/>
          </a:prstGeom>
          <a:solidFill>
            <a:schemeClr val="bg1"/>
          </a:solidFill>
          <a:ln>
            <a:noFill/>
          </a:ln>
          <a:effectLst>
            <a:outerShdw blurRad="50800" dist="38100" dir="2700000" algn="tl" rotWithShape="0">
              <a:prstClr val="black">
                <a:alpha val="40000"/>
              </a:prstClr>
            </a:outerShdw>
          </a:effectLst>
        </p:spPr>
        <p:txBody>
          <a:bodyPr wrap="none">
            <a:spAutoFit/>
          </a:bodyPr>
          <a:lstStyle/>
          <a:p>
            <a:pPr lvl="0" algn="ctr">
              <a:spcAft>
                <a:spcPts val="450"/>
              </a:spcAft>
              <a:defRPr/>
            </a:pPr>
            <a:r>
              <a:rPr lang="es-ES" sz="1400" b="1" kern="0" dirty="0">
                <a:solidFill>
                  <a:schemeClr val="bg2">
                    <a:lumMod val="50000"/>
                  </a:schemeClr>
                </a:solidFill>
                <a:latin typeface="Calibri"/>
              </a:rPr>
              <a:t>FASE 3</a:t>
            </a:r>
            <a:endParaRPr lang="en-US" sz="1400" b="1" kern="0" dirty="0">
              <a:solidFill>
                <a:schemeClr val="bg2">
                  <a:lumMod val="50000"/>
                </a:schemeClr>
              </a:solidFill>
              <a:latin typeface="Calibri"/>
            </a:endParaRPr>
          </a:p>
        </p:txBody>
      </p:sp>
      <p:pic>
        <p:nvPicPr>
          <p:cNvPr id="45" name="Imagen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960800">
            <a:off x="252546" y="5233483"/>
            <a:ext cx="391793" cy="391793"/>
          </a:xfrm>
          <a:prstGeom prst="rect">
            <a:avLst/>
          </a:prstGeom>
        </p:spPr>
      </p:pic>
      <p:sp>
        <p:nvSpPr>
          <p:cNvPr id="49" name="Pentágono 48"/>
          <p:cNvSpPr/>
          <p:nvPr/>
        </p:nvSpPr>
        <p:spPr bwMode="ltGray">
          <a:xfrm>
            <a:off x="657484" y="2836692"/>
            <a:ext cx="5414816" cy="252000"/>
          </a:xfrm>
          <a:prstGeom prst="homePlate">
            <a:avLst/>
          </a:prstGeom>
          <a:solidFill>
            <a:schemeClr val="bg1"/>
          </a:solidFill>
          <a:ln w="3175">
            <a:gradFill>
              <a:gsLst>
                <a:gs pos="0">
                  <a:schemeClr val="bg2">
                    <a:lumMod val="10000"/>
                  </a:schemeClr>
                </a:gs>
                <a:gs pos="53000">
                  <a:schemeClr val="bg2">
                    <a:lumMod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Calibri" panose="020F0502020204030204" pitchFamily="34" charset="0"/>
              </a:rPr>
              <a:t>Enero – Julio 2015</a:t>
            </a:r>
            <a:endParaRPr lang="en-US" sz="1200" b="1" dirty="0" err="1" smtClean="0">
              <a:solidFill>
                <a:schemeClr val="tx1"/>
              </a:solidFill>
              <a:latin typeface="Calibri" panose="020F0502020204030204" pitchFamily="34" charset="0"/>
            </a:endParaRPr>
          </a:p>
        </p:txBody>
      </p:sp>
      <p:sp>
        <p:nvSpPr>
          <p:cNvPr id="51" name="Cheurón 50"/>
          <p:cNvSpPr/>
          <p:nvPr/>
        </p:nvSpPr>
        <p:spPr bwMode="ltGray">
          <a:xfrm>
            <a:off x="6072300" y="2836692"/>
            <a:ext cx="2541348" cy="252000"/>
          </a:xfrm>
          <a:prstGeom prst="chevron">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Calibri" panose="020F0502020204030204" pitchFamily="34" charset="0"/>
              </a:rPr>
              <a:t>Septiembre 2015 – Enero 2016</a:t>
            </a:r>
            <a:endParaRPr lang="en-US" sz="1200" b="1" dirty="0" err="1"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827153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80960CE-FBA5-499A-B7DB-AA75AC0885D8}" type="slidenum">
              <a:rPr lang="en-US" smtClean="0">
                <a:solidFill>
                  <a:prstClr val="black"/>
                </a:solidFill>
              </a:rPr>
              <a:pPr/>
              <a:t>5</a:t>
            </a:fld>
            <a:endParaRPr lang="en-US" dirty="0">
              <a:solidFill>
                <a:prstClr val="black"/>
              </a:solidFill>
            </a:endParaRPr>
          </a:p>
        </p:txBody>
      </p:sp>
      <p:sp>
        <p:nvSpPr>
          <p:cNvPr id="31" name="Rectángulo 30"/>
          <p:cNvSpPr/>
          <p:nvPr/>
        </p:nvSpPr>
        <p:spPr bwMode="ltGray">
          <a:xfrm>
            <a:off x="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Objetivos</a:t>
            </a:r>
            <a:endParaRPr lang="en-US" sz="1300" b="1" dirty="0" err="1">
              <a:solidFill>
                <a:schemeClr val="bg2">
                  <a:lumMod val="75000"/>
                </a:schemeClr>
              </a:solidFill>
              <a:latin typeface="Calibri" panose="020F0502020204030204" pitchFamily="34" charset="0"/>
            </a:endParaRPr>
          </a:p>
        </p:txBody>
      </p:sp>
      <p:sp>
        <p:nvSpPr>
          <p:cNvPr id="32" name="Rectángulo 31"/>
          <p:cNvSpPr/>
          <p:nvPr/>
        </p:nvSpPr>
        <p:spPr bwMode="ltGray">
          <a:xfrm>
            <a:off x="1522800" y="-13939"/>
            <a:ext cx="1530000" cy="396000"/>
          </a:xfrm>
          <a:prstGeom prst="rect">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latin typeface="Calibri" panose="020F0502020204030204" pitchFamily="34" charset="0"/>
              </a:rPr>
              <a:t>Metodología</a:t>
            </a:r>
            <a:endParaRPr lang="en-US" sz="1600" b="1" dirty="0" err="1">
              <a:solidFill>
                <a:schemeClr val="bg1"/>
              </a:solidFill>
              <a:latin typeface="Calibri" panose="020F0502020204030204" pitchFamily="34" charset="0"/>
            </a:endParaRPr>
          </a:p>
        </p:txBody>
      </p:sp>
      <p:sp>
        <p:nvSpPr>
          <p:cNvPr id="33" name="Rectángulo 32"/>
          <p:cNvSpPr/>
          <p:nvPr/>
        </p:nvSpPr>
        <p:spPr bwMode="ltGray">
          <a:xfrm>
            <a:off x="30456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1</a:t>
            </a:r>
            <a:endParaRPr lang="en-US" sz="1300" b="1" dirty="0" err="1" smtClean="0">
              <a:solidFill>
                <a:schemeClr val="bg2">
                  <a:lumMod val="75000"/>
                </a:schemeClr>
              </a:solidFill>
              <a:latin typeface="Calibri" panose="020F0502020204030204" pitchFamily="34" charset="0"/>
            </a:endParaRPr>
          </a:p>
        </p:txBody>
      </p:sp>
      <p:sp>
        <p:nvSpPr>
          <p:cNvPr id="34" name="Rectángulo 33"/>
          <p:cNvSpPr/>
          <p:nvPr/>
        </p:nvSpPr>
        <p:spPr bwMode="ltGray">
          <a:xfrm>
            <a:off x="45684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2</a:t>
            </a:r>
            <a:endParaRPr lang="en-US" sz="1300" b="1" dirty="0" err="1" smtClean="0">
              <a:solidFill>
                <a:schemeClr val="bg2">
                  <a:lumMod val="75000"/>
                </a:schemeClr>
              </a:solidFill>
              <a:latin typeface="Calibri" panose="020F0502020204030204" pitchFamily="34" charset="0"/>
            </a:endParaRPr>
          </a:p>
        </p:txBody>
      </p:sp>
      <p:sp>
        <p:nvSpPr>
          <p:cNvPr id="35" name="Rectángulo 34"/>
          <p:cNvSpPr/>
          <p:nvPr/>
        </p:nvSpPr>
        <p:spPr bwMode="ltGray">
          <a:xfrm>
            <a:off x="60912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3</a:t>
            </a:r>
            <a:endParaRPr lang="en-US" sz="1300" b="1" dirty="0" err="1" smtClean="0">
              <a:solidFill>
                <a:schemeClr val="bg2">
                  <a:lumMod val="75000"/>
                </a:schemeClr>
              </a:solidFill>
              <a:latin typeface="Calibri" panose="020F0502020204030204" pitchFamily="34" charset="0"/>
            </a:endParaRPr>
          </a:p>
        </p:txBody>
      </p:sp>
      <p:sp>
        <p:nvSpPr>
          <p:cNvPr id="36" name="Rectángulo 35"/>
          <p:cNvSpPr/>
          <p:nvPr/>
        </p:nvSpPr>
        <p:spPr bwMode="ltGray">
          <a:xfrm>
            <a:off x="76140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Próximos pasos</a:t>
            </a:r>
            <a:endParaRPr lang="en-US" sz="1300" b="1" dirty="0" err="1" smtClean="0">
              <a:solidFill>
                <a:schemeClr val="bg2">
                  <a:lumMod val="75000"/>
                </a:schemeClr>
              </a:solidFill>
              <a:latin typeface="Calibri" panose="020F0502020204030204" pitchFamily="34" charset="0"/>
            </a:endParaRPr>
          </a:p>
        </p:txBody>
      </p:sp>
      <p:sp>
        <p:nvSpPr>
          <p:cNvPr id="37" name="Título 1"/>
          <p:cNvSpPr txBox="1">
            <a:spLocks/>
          </p:cNvSpPr>
          <p:nvPr/>
        </p:nvSpPr>
        <p:spPr>
          <a:xfrm>
            <a:off x="247179" y="397221"/>
            <a:ext cx="8896821" cy="457200"/>
          </a:xfrm>
          <a:prstGeom prst="rect">
            <a:avLst/>
          </a:prstGeom>
        </p:spPr>
        <p:txBody>
          <a:bodyPr lIns="0"/>
          <a:lstStyle>
            <a:lvl1pPr marL="0" algn="l" defTabSz="914400" rtl="0" eaLnBrk="1" latinLnBrk="0" hangingPunct="1">
              <a:lnSpc>
                <a:spcPct val="100000"/>
              </a:lnSpc>
              <a:spcBef>
                <a:spcPct val="0"/>
              </a:spcBef>
              <a:buNone/>
              <a:defRPr lang="es-ES_tradnl" sz="1800" b="1" i="0" kern="1200" noProof="0" dirty="0">
                <a:solidFill>
                  <a:schemeClr val="tx2">
                    <a:lumMod val="50000"/>
                  </a:schemeClr>
                </a:solidFill>
                <a:latin typeface="Calibri" panose="020F0502020204030204" pitchFamily="34" charset="0"/>
                <a:ea typeface="+mn-ea"/>
                <a:cs typeface="+mn-cs"/>
              </a:defRPr>
            </a:lvl1pPr>
          </a:lstStyle>
          <a:p>
            <a:pPr>
              <a:spcAft>
                <a:spcPts val="900"/>
              </a:spcAft>
            </a:pPr>
            <a:r>
              <a:rPr lang="es-ES" dirty="0">
                <a:solidFill>
                  <a:schemeClr val="tx1"/>
                </a:solidFill>
              </a:rPr>
              <a:t>Grupos de trabajo implicados en el Proyecto: El enfoque </a:t>
            </a:r>
            <a:r>
              <a:rPr lang="es-ES" dirty="0" smtClean="0">
                <a:solidFill>
                  <a:schemeClr val="tx1"/>
                </a:solidFill>
              </a:rPr>
              <a:t>colaborativo ha sido un </a:t>
            </a:r>
            <a:r>
              <a:rPr lang="es-ES" dirty="0">
                <a:solidFill>
                  <a:schemeClr val="tx1"/>
                </a:solidFill>
              </a:rPr>
              <a:t>factor clave de </a:t>
            </a:r>
            <a:r>
              <a:rPr lang="es-ES" dirty="0" smtClean="0">
                <a:solidFill>
                  <a:schemeClr val="tx1"/>
                </a:solidFill>
              </a:rPr>
              <a:t>éxito</a:t>
            </a:r>
            <a:endParaRPr lang="es-ES" dirty="0">
              <a:solidFill>
                <a:schemeClr val="tx1"/>
              </a:solidFill>
            </a:endParaRPr>
          </a:p>
        </p:txBody>
      </p:sp>
      <p:sp>
        <p:nvSpPr>
          <p:cNvPr id="38" name="Rectángulo redondeado 37"/>
          <p:cNvSpPr/>
          <p:nvPr/>
        </p:nvSpPr>
        <p:spPr bwMode="ltGray">
          <a:xfrm>
            <a:off x="271868" y="5581786"/>
            <a:ext cx="4303732" cy="245278"/>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dirty="0" smtClean="0">
                <a:solidFill>
                  <a:schemeClr val="tx1"/>
                </a:solidFill>
                <a:latin typeface="Calibri" panose="020F0502020204030204" pitchFamily="34" charset="0"/>
              </a:rPr>
              <a:t>Consultar el detalle de los Participantes del proyecto</a:t>
            </a:r>
          </a:p>
        </p:txBody>
      </p:sp>
      <p:pic>
        <p:nvPicPr>
          <p:cNvPr id="2" name="Imagen 1"/>
          <p:cNvPicPr>
            <a:picLocks noChangeAspect="1"/>
          </p:cNvPicPr>
          <p:nvPr/>
        </p:nvPicPr>
        <p:blipFill>
          <a:blip r:embed="rId3"/>
          <a:stretch>
            <a:fillRect/>
          </a:stretch>
        </p:blipFill>
        <p:spPr>
          <a:xfrm>
            <a:off x="699262" y="1003258"/>
            <a:ext cx="7738275" cy="4533263"/>
          </a:xfrm>
          <a:prstGeom prst="rect">
            <a:avLst/>
          </a:prstGeom>
        </p:spPr>
      </p:pic>
      <p:graphicFrame>
        <p:nvGraphicFramePr>
          <p:cNvPr id="3" name="Objeto 2"/>
          <p:cNvGraphicFramePr>
            <a:graphicFrameLocks noChangeAspect="1"/>
          </p:cNvGraphicFramePr>
          <p:nvPr>
            <p:extLst>
              <p:ext uri="{D42A27DB-BD31-4B8C-83A1-F6EECF244321}">
                <p14:modId xmlns:p14="http://schemas.microsoft.com/office/powerpoint/2010/main" val="3881346652"/>
              </p:ext>
            </p:extLst>
          </p:nvPr>
        </p:nvGraphicFramePr>
        <p:xfrm>
          <a:off x="3353400" y="5522058"/>
          <a:ext cx="761400" cy="642431"/>
        </p:xfrm>
        <a:graphic>
          <a:graphicData uri="http://schemas.openxmlformats.org/presentationml/2006/ole">
            <mc:AlternateContent xmlns:mc="http://schemas.openxmlformats.org/markup-compatibility/2006">
              <mc:Choice xmlns:v="urn:schemas-microsoft-com:vml" Requires="v">
                <p:oleObj spid="_x0000_s3166216" name="Acrobat Document" showAsIcon="1" r:id="rId4" imgW="914400" imgH="771480" progId="Acrobat.Document.DC">
                  <p:embed/>
                </p:oleObj>
              </mc:Choice>
              <mc:Fallback>
                <p:oleObj name="Acrobat Document" showAsIcon="1" r:id="rId4" imgW="914400" imgH="771480" progId="Acrobat.Document.DC">
                  <p:embed/>
                  <p:pic>
                    <p:nvPicPr>
                      <p:cNvPr id="0" name=""/>
                      <p:cNvPicPr/>
                      <p:nvPr/>
                    </p:nvPicPr>
                    <p:blipFill>
                      <a:blip r:embed="rId5"/>
                      <a:stretch>
                        <a:fillRect/>
                      </a:stretch>
                    </p:blipFill>
                    <p:spPr>
                      <a:xfrm>
                        <a:off x="3353400" y="5522058"/>
                        <a:ext cx="761400" cy="642431"/>
                      </a:xfrm>
                      <a:prstGeom prst="rect">
                        <a:avLst/>
                      </a:prstGeom>
                    </p:spPr>
                  </p:pic>
                </p:oleObj>
              </mc:Fallback>
            </mc:AlternateContent>
          </a:graphicData>
        </a:graphic>
      </p:graphicFrame>
      <p:sp>
        <p:nvSpPr>
          <p:cNvPr id="13" name="Rectángulo 12"/>
          <p:cNvSpPr/>
          <p:nvPr/>
        </p:nvSpPr>
        <p:spPr>
          <a:xfrm>
            <a:off x="302122" y="6054146"/>
            <a:ext cx="7652932" cy="230832"/>
          </a:xfrm>
          <a:prstGeom prst="rect">
            <a:avLst/>
          </a:prstGeom>
        </p:spPr>
        <p:txBody>
          <a:bodyPr wrap="square">
            <a:spAutoFit/>
          </a:bodyPr>
          <a:lstStyle/>
          <a:p>
            <a:pPr lvl="0"/>
            <a:r>
              <a:rPr lang="es-ES" sz="900" dirty="0">
                <a:solidFill>
                  <a:prstClr val="black"/>
                </a:solidFill>
                <a:latin typeface="Calibri" panose="020F0502020204030204" pitchFamily="34" charset="0"/>
              </a:rPr>
              <a:t>Información disponible en la Web del proyecto </a:t>
            </a:r>
            <a:r>
              <a:rPr lang="es-ES" sz="900" dirty="0" smtClean="0">
                <a:solidFill>
                  <a:prstClr val="black"/>
                </a:solidFill>
                <a:latin typeface="Calibri" panose="020F0502020204030204" pitchFamily="34" charset="0"/>
              </a:rPr>
              <a:t>MAPEX (http</a:t>
            </a:r>
            <a:r>
              <a:rPr lang="es-ES" sz="900" dirty="0">
                <a:solidFill>
                  <a:prstClr val="black"/>
                </a:solidFill>
                <a:latin typeface="Calibri" panose="020F0502020204030204" pitchFamily="34" charset="0"/>
              </a:rPr>
              <a:t>://</a:t>
            </a:r>
            <a:r>
              <a:rPr lang="es-ES" sz="900" dirty="0" smtClean="0">
                <a:solidFill>
                  <a:prstClr val="black"/>
                </a:solidFill>
                <a:latin typeface="Calibri" panose="020F0502020204030204" pitchFamily="34" charset="0"/>
              </a:rPr>
              <a:t>sefh.es/</a:t>
            </a:r>
            <a:r>
              <a:rPr lang="es-ES" sz="900" dirty="0" err="1" smtClean="0">
                <a:solidFill>
                  <a:prstClr val="black"/>
                </a:solidFill>
                <a:latin typeface="Calibri" panose="020F0502020204030204" pitchFamily="34" charset="0"/>
              </a:rPr>
              <a:t>mapex</a:t>
            </a:r>
            <a:r>
              <a:rPr lang="es-ES" sz="900" dirty="0" smtClean="0">
                <a:solidFill>
                  <a:prstClr val="black"/>
                </a:solidFill>
                <a:latin typeface="Calibri" panose="020F0502020204030204" pitchFamily="34" charset="0"/>
              </a:rPr>
              <a:t>/</a:t>
            </a:r>
            <a:r>
              <a:rPr lang="es-ES" sz="900" dirty="0" err="1" smtClean="0">
                <a:solidFill>
                  <a:prstClr val="black"/>
                </a:solidFill>
                <a:latin typeface="Calibri" panose="020F0502020204030204" pitchFamily="34" charset="0"/>
              </a:rPr>
              <a:t>index.php</a:t>
            </a:r>
            <a:r>
              <a:rPr lang="es-ES" sz="900" dirty="0" smtClean="0">
                <a:solidFill>
                  <a:prstClr val="black"/>
                </a:solidFill>
                <a:latin typeface="Calibri" panose="020F0502020204030204" pitchFamily="34" charset="0"/>
              </a:rPr>
              <a:t>/documentación)</a:t>
            </a:r>
            <a:endParaRPr lang="en-US" sz="900" dirty="0" err="1">
              <a:solidFill>
                <a:prstClr val="black"/>
              </a:solidFill>
              <a:latin typeface="Calibri" panose="020F0502020204030204" pitchFamily="34" charset="0"/>
            </a:endParaRPr>
          </a:p>
        </p:txBody>
      </p:sp>
    </p:spTree>
    <p:extLst>
      <p:ext uri="{BB962C8B-B14F-4D97-AF65-F5344CB8AC3E}">
        <p14:creationId xmlns:p14="http://schemas.microsoft.com/office/powerpoint/2010/main" val="4066308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80960CE-FBA5-499A-B7DB-AA75AC0885D8}" type="slidenum">
              <a:rPr lang="en-US" smtClean="0">
                <a:solidFill>
                  <a:prstClr val="black"/>
                </a:solidFill>
              </a:rPr>
              <a:pPr/>
              <a:t>6</a:t>
            </a:fld>
            <a:endParaRPr lang="en-US" dirty="0">
              <a:solidFill>
                <a:prstClr val="black"/>
              </a:solidFill>
            </a:endParaRPr>
          </a:p>
        </p:txBody>
      </p:sp>
      <p:grpSp>
        <p:nvGrpSpPr>
          <p:cNvPr id="11" name="Grupo 283"/>
          <p:cNvGrpSpPr>
            <a:grpSpLocks/>
          </p:cNvGrpSpPr>
          <p:nvPr/>
        </p:nvGrpSpPr>
        <p:grpSpPr bwMode="auto">
          <a:xfrm>
            <a:off x="247179" y="986029"/>
            <a:ext cx="8393335" cy="4424172"/>
            <a:chOff x="8650802" y="1628062"/>
            <a:chExt cx="6556041" cy="3111326"/>
          </a:xfrm>
        </p:grpSpPr>
        <p:sp>
          <p:nvSpPr>
            <p:cNvPr id="12" name="Rectángulo redondeado 11"/>
            <p:cNvSpPr/>
            <p:nvPr/>
          </p:nvSpPr>
          <p:spPr>
            <a:xfrm>
              <a:off x="8650802" y="4349042"/>
              <a:ext cx="6442040" cy="388760"/>
            </a:xfrm>
            <a:prstGeom prst="roundRect">
              <a:avLst/>
            </a:prstGeom>
            <a:solidFill>
              <a:sysClr val="window" lastClr="FFFFFF"/>
            </a:solidFill>
            <a:ln w="12700" cap="flat" cmpd="sng" algn="ctr">
              <a:solidFill>
                <a:srgbClr val="1F497D">
                  <a:lumMod val="50000"/>
                </a:srgbClr>
              </a:solidFill>
              <a:prstDash val="sysDash"/>
            </a:ln>
            <a:effectLst>
              <a:outerShdw blurRad="50800" dist="38100" dir="2700000" algn="tl" rotWithShape="0">
                <a:prstClr val="black">
                  <a:alpha val="40000"/>
                </a:prstClr>
              </a:outerShdw>
            </a:effectLst>
          </p:spPr>
          <p:txBody>
            <a:bodyPr lIns="68580" tIns="34290" rIns="68580" bIns="34290" anchor="ctr"/>
            <a:lstStyle/>
            <a:p>
              <a:pPr algn="ctr" defTabSz="685800">
                <a:defRPr/>
              </a:pPr>
              <a:endParaRPr lang="es-ES" sz="1100" kern="0" dirty="0">
                <a:solidFill>
                  <a:prstClr val="white"/>
                </a:solidFill>
                <a:latin typeface="Calibri"/>
              </a:endParaRPr>
            </a:p>
          </p:txBody>
        </p:sp>
        <p:sp>
          <p:nvSpPr>
            <p:cNvPr id="13" name="Rectángulo redondeado 12"/>
            <p:cNvSpPr/>
            <p:nvPr/>
          </p:nvSpPr>
          <p:spPr>
            <a:xfrm>
              <a:off x="13443419" y="1995856"/>
              <a:ext cx="1636723" cy="2243699"/>
            </a:xfrm>
            <a:prstGeom prst="roundRect">
              <a:avLst>
                <a:gd name="adj" fmla="val 6338"/>
              </a:avLst>
            </a:prstGeom>
            <a:solidFill>
              <a:sysClr val="window" lastClr="FFFFFF"/>
            </a:solidFill>
            <a:ln w="25400" cap="flat" cmpd="sng" algn="ctr">
              <a:solidFill>
                <a:srgbClr val="660066"/>
              </a:solidFill>
              <a:prstDash val="solid"/>
            </a:ln>
            <a:effectLst/>
          </p:spPr>
          <p:txBody>
            <a:bodyPr anchor="ctr"/>
            <a:lstStyle/>
            <a:p>
              <a:pPr marL="214313" indent="-214313" defTabSz="685800">
                <a:buFont typeface="Wingdings" panose="05000000000000000000" pitchFamily="2" charset="2"/>
                <a:buChar char="ü"/>
                <a:defRPr/>
              </a:pPr>
              <a:endParaRPr lang="es-ES" sz="1100" b="1" kern="0" dirty="0">
                <a:solidFill>
                  <a:srgbClr val="660066"/>
                </a:solidFill>
                <a:latin typeface="Calibri"/>
              </a:endParaRPr>
            </a:p>
          </p:txBody>
        </p:sp>
        <p:sp>
          <p:nvSpPr>
            <p:cNvPr id="14" name="Rectángulo redondeado 13"/>
            <p:cNvSpPr/>
            <p:nvPr/>
          </p:nvSpPr>
          <p:spPr>
            <a:xfrm>
              <a:off x="11351080" y="4412512"/>
              <a:ext cx="3356238" cy="326876"/>
            </a:xfrm>
            <a:prstGeom prst="roundRect">
              <a:avLst/>
            </a:prstGeom>
            <a:noFill/>
            <a:ln w="25400" cap="flat" cmpd="sng" algn="ctr">
              <a:noFill/>
              <a:prstDash val="solid"/>
            </a:ln>
            <a:effectLst/>
          </p:spPr>
          <p:txBody>
            <a:bodyPr anchor="ctr"/>
            <a:lstStyle/>
            <a:p>
              <a:pPr marL="135731" lvl="1" algn="ctr" defTabSz="685800">
                <a:defRPr/>
              </a:pPr>
              <a:r>
                <a:rPr lang="es-ES" sz="1100" b="1" kern="0" dirty="0">
                  <a:solidFill>
                    <a:srgbClr val="4F81BD">
                      <a:lumMod val="50000"/>
                    </a:srgbClr>
                  </a:solidFill>
                  <a:latin typeface="Calibri"/>
                </a:rPr>
                <a:t>Taller 1 para el consenso de las tendencias, identificación de los ámbitos de impacto en la FH y los retos que debe afrontar</a:t>
              </a:r>
              <a:endParaRPr lang="es-ES" sz="1100" kern="0" dirty="0">
                <a:solidFill>
                  <a:srgbClr val="4F81BD">
                    <a:lumMod val="50000"/>
                  </a:srgbClr>
                </a:solidFill>
                <a:latin typeface="Calibri"/>
              </a:endParaRPr>
            </a:p>
            <a:p>
              <a:pPr marL="135731" lvl="1" algn="ctr" defTabSz="685800">
                <a:defRPr/>
              </a:pPr>
              <a:endParaRPr lang="es-ES" sz="1100" b="1" kern="0" dirty="0">
                <a:solidFill>
                  <a:srgbClr val="4F81BD">
                    <a:lumMod val="50000"/>
                  </a:srgbClr>
                </a:solidFill>
                <a:latin typeface="Calibri"/>
              </a:endParaRPr>
            </a:p>
          </p:txBody>
        </p:sp>
        <p:grpSp>
          <p:nvGrpSpPr>
            <p:cNvPr id="15" name="Grupo 146"/>
            <p:cNvGrpSpPr>
              <a:grpSpLocks/>
            </p:cNvGrpSpPr>
            <p:nvPr/>
          </p:nvGrpSpPr>
          <p:grpSpPr bwMode="auto">
            <a:xfrm>
              <a:off x="10764414" y="4413352"/>
              <a:ext cx="589258" cy="278297"/>
              <a:chOff x="3368040" y="5906751"/>
              <a:chExt cx="973135" cy="482924"/>
            </a:xfrm>
          </p:grpSpPr>
          <p:pic>
            <p:nvPicPr>
              <p:cNvPr id="52" name="Imagen 14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1113" y="5906751"/>
                <a:ext cx="309349" cy="30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Imagen 14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1826" y="6080323"/>
                <a:ext cx="309349" cy="30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magen 14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8040" y="5906751"/>
                <a:ext cx="309349" cy="30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15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1621" y="5906751"/>
                <a:ext cx="309349" cy="30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15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2078" y="6080323"/>
                <a:ext cx="309349" cy="30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Imagen 15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2335" y="6080323"/>
                <a:ext cx="309349" cy="30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ángulo 153"/>
            <p:cNvSpPr>
              <a:spLocks noChangeArrowheads="1"/>
            </p:cNvSpPr>
            <p:nvPr/>
          </p:nvSpPr>
          <p:spPr bwMode="auto">
            <a:xfrm>
              <a:off x="9639890" y="4418671"/>
              <a:ext cx="1075865" cy="27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s-ES" altLang="es-ES" sz="1100" b="1" dirty="0" smtClean="0">
                  <a:solidFill>
                    <a:srgbClr val="10253F"/>
                  </a:solidFill>
                  <a:latin typeface="Calibri" panose="020F0502020204030204" pitchFamily="34" charset="0"/>
                </a:rPr>
                <a:t>Comité de Expertos integrado por 14 FE</a:t>
              </a:r>
              <a:endParaRPr lang="es-ES" altLang="es-ES" sz="1100" dirty="0" smtClean="0">
                <a:solidFill>
                  <a:srgbClr val="10253F"/>
                </a:solidFill>
                <a:latin typeface="Calibri" panose="020F0502020204030204" pitchFamily="34" charset="0"/>
              </a:endParaRPr>
            </a:p>
          </p:txBody>
        </p:sp>
        <p:sp>
          <p:nvSpPr>
            <p:cNvPr id="17" name="Rectángulo 154"/>
            <p:cNvSpPr>
              <a:spLocks noChangeArrowheads="1"/>
            </p:cNvSpPr>
            <p:nvPr/>
          </p:nvSpPr>
          <p:spPr bwMode="auto">
            <a:xfrm>
              <a:off x="13316716" y="1628062"/>
              <a:ext cx="1890127" cy="3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s-ES" altLang="es-ES" sz="1100" b="1" dirty="0" smtClean="0">
                  <a:solidFill>
                    <a:srgbClr val="660066"/>
                  </a:solidFill>
                  <a:latin typeface="Calibri" panose="020F0502020204030204" pitchFamily="34" charset="0"/>
                </a:rPr>
                <a:t>Retos y Oportunidades que debe afrontar la FH en la atención del paciente externo</a:t>
              </a:r>
            </a:p>
          </p:txBody>
        </p:sp>
        <p:sp>
          <p:nvSpPr>
            <p:cNvPr id="18" name="Rectángulo redondeado 17"/>
            <p:cNvSpPr/>
            <p:nvPr/>
          </p:nvSpPr>
          <p:spPr>
            <a:xfrm>
              <a:off x="13633920" y="2078368"/>
              <a:ext cx="1263658" cy="315768"/>
            </a:xfrm>
            <a:prstGeom prst="roundRect">
              <a:avLst/>
            </a:prstGeom>
            <a:solidFill>
              <a:sysClr val="window" lastClr="FFFFFF"/>
            </a:solidFill>
            <a:ln w="9525" cap="flat" cmpd="sng" algn="ctr">
              <a:solidFill>
                <a:srgbClr val="CC00FF"/>
              </a:solidFill>
              <a:prstDash val="solid"/>
            </a:ln>
            <a:effectLst>
              <a:outerShdw blurRad="50800" dist="38100" dir="2700000" algn="tl" rotWithShape="0">
                <a:prstClr val="black">
                  <a:alpha val="40000"/>
                </a:prstClr>
              </a:outerShdw>
            </a:effectLst>
          </p:spPr>
          <p:txBody>
            <a:bodyPr anchor="ctr"/>
            <a:lstStyle/>
            <a:p>
              <a:pPr algn="ctr" defTabSz="685800">
                <a:defRPr/>
              </a:pPr>
              <a:r>
                <a:rPr lang="es-ES" sz="1100" b="1" i="1" kern="0" dirty="0">
                  <a:solidFill>
                    <a:prstClr val="black"/>
                  </a:solidFill>
                  <a:latin typeface="Calibri"/>
                </a:rPr>
                <a:t>Atención integrada y continuidad asistencial</a:t>
              </a:r>
            </a:p>
          </p:txBody>
        </p:sp>
        <p:sp>
          <p:nvSpPr>
            <p:cNvPr id="19" name="Rectángulo redondeado 18"/>
            <p:cNvSpPr/>
            <p:nvPr/>
          </p:nvSpPr>
          <p:spPr>
            <a:xfrm>
              <a:off x="13633920" y="2786069"/>
              <a:ext cx="1263658" cy="315768"/>
            </a:xfrm>
            <a:prstGeom prst="roundRect">
              <a:avLst/>
            </a:prstGeom>
            <a:solidFill>
              <a:sysClr val="window" lastClr="FFFFFF"/>
            </a:solidFill>
            <a:ln w="9525" cap="flat" cmpd="sng" algn="ctr">
              <a:solidFill>
                <a:srgbClr val="CC00FF"/>
              </a:solidFill>
              <a:prstDash val="solid"/>
            </a:ln>
            <a:effectLst>
              <a:outerShdw blurRad="50800" dist="38100" dir="2700000" algn="tl" rotWithShape="0">
                <a:prstClr val="black">
                  <a:alpha val="40000"/>
                </a:prstClr>
              </a:outerShdw>
            </a:effectLst>
          </p:spPr>
          <p:txBody>
            <a:bodyPr anchor="ctr"/>
            <a:lstStyle/>
            <a:p>
              <a:pPr algn="ctr" defTabSz="685800">
                <a:defRPr/>
              </a:pPr>
              <a:r>
                <a:rPr lang="es-ES" sz="1100" b="1" i="1" kern="0" dirty="0">
                  <a:solidFill>
                    <a:prstClr val="black"/>
                  </a:solidFill>
                  <a:latin typeface="Calibri"/>
                </a:rPr>
                <a:t>Optimización de recursos</a:t>
              </a:r>
            </a:p>
          </p:txBody>
        </p:sp>
        <p:sp>
          <p:nvSpPr>
            <p:cNvPr id="20" name="Rectángulo redondeado 19"/>
            <p:cNvSpPr/>
            <p:nvPr/>
          </p:nvSpPr>
          <p:spPr>
            <a:xfrm>
              <a:off x="13633920" y="2432218"/>
              <a:ext cx="1263658" cy="315769"/>
            </a:xfrm>
            <a:prstGeom prst="roundRect">
              <a:avLst/>
            </a:prstGeom>
            <a:solidFill>
              <a:sysClr val="window" lastClr="FFFFFF"/>
            </a:solidFill>
            <a:ln w="9525" cap="flat" cmpd="sng" algn="ctr">
              <a:solidFill>
                <a:srgbClr val="CC00FF"/>
              </a:solidFill>
              <a:prstDash val="solid"/>
            </a:ln>
            <a:effectLst>
              <a:outerShdw blurRad="50800" dist="38100" dir="2700000" algn="tl" rotWithShape="0">
                <a:prstClr val="black">
                  <a:alpha val="40000"/>
                </a:prstClr>
              </a:outerShdw>
            </a:effectLst>
          </p:spPr>
          <p:txBody>
            <a:bodyPr anchor="ctr"/>
            <a:lstStyle/>
            <a:p>
              <a:pPr algn="ctr" defTabSz="685800">
                <a:defRPr/>
              </a:pPr>
              <a:r>
                <a:rPr lang="es-ES" sz="1100" b="1" i="1" kern="0" dirty="0">
                  <a:solidFill>
                    <a:prstClr val="black"/>
                  </a:solidFill>
                  <a:latin typeface="Calibri"/>
                </a:rPr>
                <a:t>Calidad asistencial</a:t>
              </a:r>
            </a:p>
          </p:txBody>
        </p:sp>
        <p:sp>
          <p:nvSpPr>
            <p:cNvPr id="21" name="Rectángulo redondeado 20"/>
            <p:cNvSpPr/>
            <p:nvPr/>
          </p:nvSpPr>
          <p:spPr>
            <a:xfrm>
              <a:off x="13633920" y="3138333"/>
              <a:ext cx="1263658" cy="315768"/>
            </a:xfrm>
            <a:prstGeom prst="roundRect">
              <a:avLst/>
            </a:prstGeom>
            <a:solidFill>
              <a:sysClr val="window" lastClr="FFFFFF"/>
            </a:solidFill>
            <a:ln w="9525" cap="flat" cmpd="sng" algn="ctr">
              <a:solidFill>
                <a:srgbClr val="CC00FF"/>
              </a:solidFill>
              <a:prstDash val="solid"/>
            </a:ln>
            <a:effectLst>
              <a:outerShdw blurRad="50800" dist="38100" dir="2700000" algn="tl" rotWithShape="0">
                <a:prstClr val="black">
                  <a:alpha val="40000"/>
                </a:prstClr>
              </a:outerShdw>
            </a:effectLst>
          </p:spPr>
          <p:txBody>
            <a:bodyPr anchor="ctr"/>
            <a:lstStyle/>
            <a:p>
              <a:pPr algn="ctr" defTabSz="685800">
                <a:defRPr/>
              </a:pPr>
              <a:r>
                <a:rPr lang="es-ES" sz="1100" b="1" i="1" kern="0" dirty="0">
                  <a:solidFill>
                    <a:prstClr val="black"/>
                  </a:solidFill>
                  <a:latin typeface="Calibri"/>
                </a:rPr>
                <a:t>Eficacia clínica</a:t>
              </a:r>
            </a:p>
          </p:txBody>
        </p:sp>
        <p:sp>
          <p:nvSpPr>
            <p:cNvPr id="22" name="Rectángulo redondeado 21"/>
            <p:cNvSpPr/>
            <p:nvPr/>
          </p:nvSpPr>
          <p:spPr>
            <a:xfrm>
              <a:off x="13633920" y="3492183"/>
              <a:ext cx="1263658" cy="315769"/>
            </a:xfrm>
            <a:prstGeom prst="roundRect">
              <a:avLst/>
            </a:prstGeom>
            <a:solidFill>
              <a:sysClr val="window" lastClr="FFFFFF"/>
            </a:solidFill>
            <a:ln w="9525" cap="flat" cmpd="sng" algn="ctr">
              <a:solidFill>
                <a:srgbClr val="CC00FF"/>
              </a:solidFill>
              <a:prstDash val="solid"/>
            </a:ln>
            <a:effectLst>
              <a:outerShdw blurRad="50800" dist="38100" dir="2700000" algn="tl" rotWithShape="0">
                <a:prstClr val="black">
                  <a:alpha val="40000"/>
                </a:prstClr>
              </a:outerShdw>
            </a:effectLst>
          </p:spPr>
          <p:txBody>
            <a:bodyPr anchor="ctr"/>
            <a:lstStyle/>
            <a:p>
              <a:pPr algn="ctr" defTabSz="685800">
                <a:defRPr/>
              </a:pPr>
              <a:r>
                <a:rPr lang="es-ES" sz="1100" b="1" i="1" kern="0" dirty="0">
                  <a:solidFill>
                    <a:prstClr val="black"/>
                  </a:solidFill>
                  <a:latin typeface="Calibri"/>
                </a:rPr>
                <a:t>Orientación a la necesidad</a:t>
              </a:r>
            </a:p>
          </p:txBody>
        </p:sp>
        <p:sp>
          <p:nvSpPr>
            <p:cNvPr id="23" name="Rectángulo redondeado 22"/>
            <p:cNvSpPr/>
            <p:nvPr/>
          </p:nvSpPr>
          <p:spPr>
            <a:xfrm>
              <a:off x="13633920" y="3846035"/>
              <a:ext cx="1263658" cy="315768"/>
            </a:xfrm>
            <a:prstGeom prst="roundRect">
              <a:avLst/>
            </a:prstGeom>
            <a:solidFill>
              <a:sysClr val="window" lastClr="FFFFFF"/>
            </a:solidFill>
            <a:ln w="9525" cap="flat" cmpd="sng" algn="ctr">
              <a:solidFill>
                <a:srgbClr val="CC00FF"/>
              </a:solidFill>
              <a:prstDash val="solid"/>
            </a:ln>
            <a:effectLst>
              <a:outerShdw blurRad="50800" dist="38100" dir="2700000" algn="tl" rotWithShape="0">
                <a:prstClr val="black">
                  <a:alpha val="40000"/>
                </a:prstClr>
              </a:outerShdw>
            </a:effectLst>
          </p:spPr>
          <p:txBody>
            <a:bodyPr anchor="ctr"/>
            <a:lstStyle/>
            <a:p>
              <a:pPr algn="ctr" defTabSz="685800">
                <a:defRPr/>
              </a:pPr>
              <a:r>
                <a:rPr lang="es-ES" sz="1100" b="1" i="1" kern="0" dirty="0">
                  <a:solidFill>
                    <a:prstClr val="black"/>
                  </a:solidFill>
                  <a:latin typeface="Calibri"/>
                </a:rPr>
                <a:t>Agilidad y Accesibilidad</a:t>
              </a:r>
            </a:p>
          </p:txBody>
        </p:sp>
        <p:sp>
          <p:nvSpPr>
            <p:cNvPr id="24" name="Rectángulo redondeado 23"/>
            <p:cNvSpPr/>
            <p:nvPr/>
          </p:nvSpPr>
          <p:spPr>
            <a:xfrm>
              <a:off x="8650802" y="1995856"/>
              <a:ext cx="4727529" cy="2246872"/>
            </a:xfrm>
            <a:prstGeom prst="roundRect">
              <a:avLst>
                <a:gd name="adj" fmla="val 4609"/>
              </a:avLst>
            </a:prstGeom>
            <a:noFill/>
            <a:ln w="25400" cap="flat" cmpd="sng" algn="ctr">
              <a:solidFill>
                <a:srgbClr val="1F497D"/>
              </a:solidFill>
              <a:prstDash val="solid"/>
            </a:ln>
            <a:effectLst/>
          </p:spPr>
          <p:txBody>
            <a:bodyPr anchor="ctr"/>
            <a:lstStyle/>
            <a:p>
              <a:pPr algn="ctr" defTabSz="685800">
                <a:defRPr/>
              </a:pPr>
              <a:endParaRPr lang="es-ES" sz="1100" kern="0">
                <a:solidFill>
                  <a:prstClr val="white"/>
                </a:solidFill>
                <a:latin typeface="Calibri"/>
              </a:endParaRPr>
            </a:p>
          </p:txBody>
        </p:sp>
        <p:sp>
          <p:nvSpPr>
            <p:cNvPr id="25" name="Rectángulo redondeado 24"/>
            <p:cNvSpPr/>
            <p:nvPr/>
          </p:nvSpPr>
          <p:spPr>
            <a:xfrm>
              <a:off x="9065894" y="1720307"/>
              <a:ext cx="3924325" cy="163437"/>
            </a:xfrm>
            <a:prstGeom prst="roundRect">
              <a:avLst/>
            </a:prstGeom>
            <a:solidFill>
              <a:sysClr val="window" lastClr="FFFFFF"/>
            </a:solidFill>
            <a:ln w="25400" cap="flat" cmpd="sng" algn="ctr">
              <a:noFill/>
              <a:prstDash val="solid"/>
            </a:ln>
            <a:effectLst/>
          </p:spPr>
          <p:txBody>
            <a:bodyPr anchor="ctr"/>
            <a:lstStyle/>
            <a:p>
              <a:pPr algn="ctr" defTabSz="685800">
                <a:defRPr/>
              </a:pPr>
              <a:r>
                <a:rPr lang="es-ES" sz="1100" b="1" kern="0" dirty="0">
                  <a:solidFill>
                    <a:srgbClr val="1F497D">
                      <a:lumMod val="50000"/>
                    </a:srgbClr>
                  </a:solidFill>
                  <a:latin typeface="Calibri"/>
                </a:rPr>
                <a:t>Ámbitos del análisis Identificación de grandes tendencias</a:t>
              </a:r>
            </a:p>
          </p:txBody>
        </p:sp>
        <p:pic>
          <p:nvPicPr>
            <p:cNvPr id="26" name="Picture 24" descr="C:\Users\AOLIVASGAR001\Desktop\Iconos\Collection 1 - Application Basics\plain\selection_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894" y="1834168"/>
              <a:ext cx="290442" cy="2562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 name="6 Título"/>
            <p:cNvSpPr txBox="1">
              <a:spLocks/>
            </p:cNvSpPr>
            <p:nvPr/>
          </p:nvSpPr>
          <p:spPr bwMode="auto">
            <a:xfrm>
              <a:off x="8757087" y="2607041"/>
              <a:ext cx="811135" cy="109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8588" indent="-1285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ts val="450"/>
                </a:spcBef>
                <a:spcAft>
                  <a:spcPts val="450"/>
                </a:spcAft>
                <a:buFont typeface="Wingdings" panose="05000000000000000000" pitchFamily="2" charset="2"/>
                <a:buChar char="Ø"/>
              </a:pPr>
              <a:r>
                <a:rPr lang="en-US" altLang="es-ES" sz="1100" b="1" i="1" dirty="0" err="1" smtClean="0">
                  <a:solidFill>
                    <a:srgbClr val="1F497D"/>
                  </a:solidFill>
                  <a:latin typeface="Calibri" panose="020F0502020204030204" pitchFamily="34" charset="0"/>
                </a:rPr>
                <a:t>Entrevistas</a:t>
              </a:r>
              <a:r>
                <a:rPr lang="en-US" altLang="es-ES" sz="1100" b="1" i="1" dirty="0" smtClean="0">
                  <a:solidFill>
                    <a:srgbClr val="1F497D"/>
                  </a:solidFill>
                  <a:latin typeface="Calibri" panose="020F0502020204030204" pitchFamily="34" charset="0"/>
                </a:rPr>
                <a:t> a </a:t>
              </a:r>
              <a:r>
                <a:rPr lang="en-US" altLang="es-ES" sz="1100" b="1" i="1" dirty="0" err="1" smtClean="0">
                  <a:solidFill>
                    <a:srgbClr val="1F497D"/>
                  </a:solidFill>
                  <a:latin typeface="Calibri" panose="020F0502020204030204" pitchFamily="34" charset="0"/>
                </a:rPr>
                <a:t>expertos</a:t>
              </a:r>
              <a:endParaRPr lang="en-US" altLang="es-ES" sz="1100" b="1" i="1" dirty="0" smtClean="0">
                <a:solidFill>
                  <a:srgbClr val="1F497D"/>
                </a:solidFill>
                <a:latin typeface="Calibri" panose="020F0502020204030204" pitchFamily="34" charset="0"/>
              </a:endParaRPr>
            </a:p>
            <a:p>
              <a:pPr fontAlgn="base">
                <a:spcBef>
                  <a:spcPts val="450"/>
                </a:spcBef>
                <a:spcAft>
                  <a:spcPts val="450"/>
                </a:spcAft>
                <a:buFont typeface="Wingdings" panose="05000000000000000000" pitchFamily="2" charset="2"/>
                <a:buChar char="Ø"/>
              </a:pPr>
              <a:r>
                <a:rPr lang="es-ES" altLang="es-ES" sz="1100" b="1" i="1" dirty="0" smtClean="0">
                  <a:solidFill>
                    <a:srgbClr val="1F497D"/>
                  </a:solidFill>
                  <a:latin typeface="Calibri" panose="020F0502020204030204" pitchFamily="34" charset="0"/>
                </a:rPr>
                <a:t>Estudio y análisis de documentación</a:t>
              </a:r>
            </a:p>
            <a:p>
              <a:pPr fontAlgn="base">
                <a:spcBef>
                  <a:spcPts val="450"/>
                </a:spcBef>
                <a:spcAft>
                  <a:spcPts val="450"/>
                </a:spcAft>
                <a:buFont typeface="Wingdings" panose="05000000000000000000" pitchFamily="2" charset="2"/>
                <a:buChar char="Ø"/>
              </a:pPr>
              <a:r>
                <a:rPr lang="es-ES" altLang="es-ES" sz="1100" b="1" i="1" dirty="0" smtClean="0">
                  <a:solidFill>
                    <a:srgbClr val="1F497D"/>
                  </a:solidFill>
                  <a:latin typeface="Calibri" panose="020F0502020204030204" pitchFamily="34" charset="0"/>
                </a:rPr>
                <a:t>Conocimiento del equipo consultor</a:t>
              </a:r>
              <a:endParaRPr lang="en-US" altLang="es-ES" sz="1100" b="1" i="1" dirty="0" smtClean="0">
                <a:solidFill>
                  <a:srgbClr val="1F497D"/>
                </a:solidFill>
                <a:latin typeface="Calibri" panose="020F0502020204030204" pitchFamily="34" charset="0"/>
              </a:endParaRPr>
            </a:p>
          </p:txBody>
        </p:sp>
        <p:sp>
          <p:nvSpPr>
            <p:cNvPr id="28" name="Triángulo isósceles 27"/>
            <p:cNvSpPr/>
            <p:nvPr/>
          </p:nvSpPr>
          <p:spPr>
            <a:xfrm rot="5400000">
              <a:off x="8924103" y="3119269"/>
              <a:ext cx="1407469" cy="96839"/>
            </a:xfrm>
            <a:prstGeom prst="triangle">
              <a:avLst/>
            </a:prstGeom>
            <a:solidFill>
              <a:srgbClr val="4BACC6">
                <a:lumMod val="75000"/>
              </a:srgbClr>
            </a:solidFill>
            <a:ln w="25400" cap="flat" cmpd="sng" algn="ctr">
              <a:noFill/>
              <a:prstDash val="solid"/>
            </a:ln>
            <a:effectLst/>
          </p:spPr>
          <p:txBody>
            <a:bodyPr anchor="ctr"/>
            <a:lstStyle/>
            <a:p>
              <a:pPr algn="ctr" defTabSz="685800">
                <a:defRPr/>
              </a:pPr>
              <a:endParaRPr lang="es-ES" sz="1100" kern="0">
                <a:solidFill>
                  <a:prstClr val="white"/>
                </a:solidFill>
                <a:latin typeface="Calibri"/>
              </a:endParaRPr>
            </a:p>
          </p:txBody>
        </p:sp>
        <p:grpSp>
          <p:nvGrpSpPr>
            <p:cNvPr id="29" name="Grupo 166"/>
            <p:cNvGrpSpPr>
              <a:grpSpLocks/>
            </p:cNvGrpSpPr>
            <p:nvPr/>
          </p:nvGrpSpPr>
          <p:grpSpPr bwMode="auto">
            <a:xfrm>
              <a:off x="9730471" y="2049997"/>
              <a:ext cx="3608006" cy="2154423"/>
              <a:chOff x="489261" y="2321957"/>
              <a:chExt cx="5478739" cy="3685417"/>
            </a:xfrm>
          </p:grpSpPr>
          <p:sp>
            <p:nvSpPr>
              <p:cNvPr id="30" name="Elipse 29"/>
              <p:cNvSpPr/>
              <p:nvPr/>
            </p:nvSpPr>
            <p:spPr>
              <a:xfrm>
                <a:off x="1368777" y="2669071"/>
                <a:ext cx="3350770" cy="3205684"/>
              </a:xfrm>
              <a:prstGeom prst="ellipse">
                <a:avLst/>
              </a:prstGeom>
              <a:noFill/>
              <a:ln w="25400" cap="flat" cmpd="sng" algn="ctr">
                <a:solidFill>
                  <a:srgbClr val="4BACC6">
                    <a:lumMod val="75000"/>
                  </a:srgbClr>
                </a:solidFill>
                <a:prstDash val="sysDot"/>
              </a:ln>
              <a:effectLst/>
            </p:spPr>
            <p:txBody>
              <a:bodyPr anchor="ctr"/>
              <a:lstStyle/>
              <a:p>
                <a:pPr algn="ctr" defTabSz="685800">
                  <a:defRPr/>
                </a:pPr>
                <a:endParaRPr lang="es-ES" sz="1100" kern="0">
                  <a:solidFill>
                    <a:prstClr val="white"/>
                  </a:solidFill>
                  <a:latin typeface="Calibri" panose="020F0502020204030204" pitchFamily="34" charset="0"/>
                </a:endParaRPr>
              </a:p>
            </p:txBody>
          </p:sp>
          <p:sp>
            <p:nvSpPr>
              <p:cNvPr id="31" name="Rectángulo redondeado 30"/>
              <p:cNvSpPr/>
              <p:nvPr/>
            </p:nvSpPr>
            <p:spPr>
              <a:xfrm>
                <a:off x="488900" y="3548531"/>
                <a:ext cx="1836897" cy="504875"/>
              </a:xfrm>
              <a:prstGeom prst="roundRect">
                <a:avLst/>
              </a:prstGeom>
              <a:solidFill>
                <a:srgbClr val="C1B5E3">
                  <a:alpha val="70000"/>
                </a:srgbClr>
              </a:solidFill>
              <a:ln w="9525" cap="flat" cmpd="sng" algn="ctr">
                <a:noFill/>
                <a:prstDash val="solid"/>
              </a:ln>
              <a:effectLst/>
            </p:spPr>
            <p:txBody>
              <a:bodyPr lIns="0" rIns="0" anchor="ctr"/>
              <a:lstStyle/>
              <a:p>
                <a:pPr algn="ctr" defTabSz="685800">
                  <a:defRPr/>
                </a:pPr>
                <a:r>
                  <a:rPr lang="es-ES" sz="900" b="1" kern="0" dirty="0">
                    <a:solidFill>
                      <a:prstClr val="black"/>
                    </a:solidFill>
                    <a:latin typeface="Calibri" panose="020F0502020204030204" pitchFamily="34" charset="0"/>
                  </a:rPr>
                  <a:t>Nuevos fármacos y enfermedades más relevantes en el futuro</a:t>
                </a:r>
                <a:endParaRPr lang="en-US" sz="900" b="1" kern="0" dirty="0" err="1">
                  <a:solidFill>
                    <a:prstClr val="black"/>
                  </a:solidFill>
                  <a:latin typeface="Calibri" panose="020F0502020204030204" pitchFamily="34" charset="0"/>
                </a:endParaRPr>
              </a:p>
            </p:txBody>
          </p:sp>
          <p:sp>
            <p:nvSpPr>
              <p:cNvPr id="32" name="Rectángulo redondeado 31"/>
              <p:cNvSpPr/>
              <p:nvPr/>
            </p:nvSpPr>
            <p:spPr>
              <a:xfrm>
                <a:off x="3680569" y="4911150"/>
                <a:ext cx="1836897" cy="504875"/>
              </a:xfrm>
              <a:prstGeom prst="roundRect">
                <a:avLst/>
              </a:prstGeom>
              <a:solidFill>
                <a:srgbClr val="F5C9FF">
                  <a:alpha val="70000"/>
                </a:srgbClr>
              </a:solidFill>
              <a:ln w="9525" cap="flat" cmpd="sng" algn="ctr">
                <a:noFill/>
                <a:prstDash val="solid"/>
              </a:ln>
              <a:effectLst/>
            </p:spPr>
            <p:txBody>
              <a:bodyPr lIns="0" rIns="0" anchor="ctr"/>
              <a:lstStyle/>
              <a:p>
                <a:pPr algn="ctr" defTabSz="685800">
                  <a:defRPr/>
                </a:pPr>
                <a:r>
                  <a:rPr lang="es-ES" sz="900" b="1" kern="0" dirty="0">
                    <a:solidFill>
                      <a:srgbClr val="1F497D"/>
                    </a:solidFill>
                    <a:latin typeface="Calibri" panose="020F0502020204030204" pitchFamily="34" charset="0"/>
                  </a:rPr>
                  <a:t>TICs, </a:t>
                </a:r>
                <a:r>
                  <a:rPr lang="es-ES" sz="900" b="1" kern="0" dirty="0" err="1">
                    <a:solidFill>
                      <a:srgbClr val="1F497D"/>
                    </a:solidFill>
                    <a:latin typeface="Calibri" panose="020F0502020204030204" pitchFamily="34" charset="0"/>
                  </a:rPr>
                  <a:t>TACs</a:t>
                </a:r>
                <a:r>
                  <a:rPr lang="es-ES" sz="900" b="1" kern="0" dirty="0">
                    <a:solidFill>
                      <a:srgbClr val="1F497D"/>
                    </a:solidFill>
                    <a:latin typeface="Calibri" panose="020F0502020204030204" pitchFamily="34" charset="0"/>
                  </a:rPr>
                  <a:t>, y mHealth</a:t>
                </a:r>
                <a:endParaRPr lang="en-US" sz="900" b="1" kern="0" dirty="0" err="1">
                  <a:solidFill>
                    <a:srgbClr val="1F497D"/>
                  </a:solidFill>
                  <a:latin typeface="Calibri" panose="020F0502020204030204" pitchFamily="34" charset="0"/>
                </a:endParaRPr>
              </a:p>
            </p:txBody>
          </p:sp>
          <p:sp>
            <p:nvSpPr>
              <p:cNvPr id="33" name="Rectángulo redondeado 32"/>
              <p:cNvSpPr/>
              <p:nvPr/>
            </p:nvSpPr>
            <p:spPr>
              <a:xfrm>
                <a:off x="2234193" y="5502885"/>
                <a:ext cx="1834486" cy="504875"/>
              </a:xfrm>
              <a:prstGeom prst="roundRect">
                <a:avLst/>
              </a:prstGeom>
              <a:solidFill>
                <a:srgbClr val="1F497D">
                  <a:lumMod val="40000"/>
                  <a:lumOff val="60000"/>
                  <a:alpha val="70000"/>
                </a:srgbClr>
              </a:solidFill>
              <a:ln w="9525" cap="flat" cmpd="sng" algn="ctr">
                <a:noFill/>
                <a:prstDash val="solid"/>
              </a:ln>
              <a:effectLst/>
            </p:spPr>
            <p:txBody>
              <a:bodyPr lIns="0" rIns="0" anchor="ctr"/>
              <a:lstStyle/>
              <a:p>
                <a:pPr algn="ctr" defTabSz="685800">
                  <a:defRPr/>
                </a:pPr>
                <a:r>
                  <a:rPr lang="es-ES" sz="900" b="1" kern="0" dirty="0">
                    <a:solidFill>
                      <a:srgbClr val="1F497D"/>
                    </a:solidFill>
                    <a:latin typeface="Calibri" panose="020F0502020204030204" pitchFamily="34" charset="0"/>
                  </a:rPr>
                  <a:t>Medicina personalizada</a:t>
                </a:r>
                <a:endParaRPr lang="en-US" sz="900" b="1" kern="0" dirty="0" err="1">
                  <a:solidFill>
                    <a:srgbClr val="1F497D"/>
                  </a:solidFill>
                  <a:latin typeface="Calibri" panose="020F0502020204030204" pitchFamily="34" charset="0"/>
                </a:endParaRPr>
              </a:p>
            </p:txBody>
          </p:sp>
          <p:sp>
            <p:nvSpPr>
              <p:cNvPr id="34" name="Rectángulo redondeado 33"/>
              <p:cNvSpPr/>
              <p:nvPr/>
            </p:nvSpPr>
            <p:spPr>
              <a:xfrm>
                <a:off x="488900" y="4197267"/>
                <a:ext cx="1836897" cy="504875"/>
              </a:xfrm>
              <a:prstGeom prst="roundRect">
                <a:avLst/>
              </a:prstGeom>
              <a:solidFill>
                <a:srgbClr val="8168C6">
                  <a:alpha val="70000"/>
                </a:srgbClr>
              </a:solidFill>
              <a:ln w="9525" cap="flat" cmpd="sng" algn="ctr">
                <a:noFill/>
                <a:prstDash val="solid"/>
              </a:ln>
              <a:effectLst/>
            </p:spPr>
            <p:txBody>
              <a:bodyPr lIns="0" rIns="0" anchor="ctr"/>
              <a:lstStyle/>
              <a:p>
                <a:pPr algn="ctr" defTabSz="685800">
                  <a:defRPr/>
                </a:pPr>
                <a:r>
                  <a:rPr lang="es-ES" sz="900" b="1" kern="0" dirty="0">
                    <a:solidFill>
                      <a:prstClr val="white"/>
                    </a:solidFill>
                    <a:latin typeface="Calibri" panose="020F0502020204030204" pitchFamily="34" charset="0"/>
                  </a:rPr>
                  <a:t>Real World Evidence y Big Data</a:t>
                </a:r>
                <a:endParaRPr lang="en-US" sz="900" b="1" kern="0" dirty="0" err="1">
                  <a:solidFill>
                    <a:prstClr val="white"/>
                  </a:solidFill>
                  <a:latin typeface="Calibri" panose="020F0502020204030204" pitchFamily="34" charset="0"/>
                </a:endParaRPr>
              </a:p>
            </p:txBody>
          </p:sp>
          <p:sp>
            <p:nvSpPr>
              <p:cNvPr id="35" name="Rectángulo redondeado 34"/>
              <p:cNvSpPr/>
              <p:nvPr/>
            </p:nvSpPr>
            <p:spPr>
              <a:xfrm>
                <a:off x="4131355" y="4254270"/>
                <a:ext cx="1836897" cy="502160"/>
              </a:xfrm>
              <a:prstGeom prst="roundRect">
                <a:avLst/>
              </a:prstGeom>
              <a:solidFill>
                <a:srgbClr val="EEECE1">
                  <a:lumMod val="90000"/>
                  <a:alpha val="70000"/>
                </a:srgbClr>
              </a:solidFill>
              <a:ln w="9525" cap="flat" cmpd="sng" algn="ctr">
                <a:noFill/>
                <a:prstDash val="solid"/>
              </a:ln>
              <a:effectLst/>
            </p:spPr>
            <p:txBody>
              <a:bodyPr lIns="0" rIns="0" anchor="ctr"/>
              <a:lstStyle/>
              <a:p>
                <a:pPr algn="ctr" defTabSz="685800">
                  <a:defRPr/>
                </a:pPr>
                <a:r>
                  <a:rPr lang="es-ES" sz="900" b="1" kern="0" dirty="0">
                    <a:solidFill>
                      <a:srgbClr val="1F497D"/>
                    </a:solidFill>
                    <a:latin typeface="Calibri" panose="020F0502020204030204" pitchFamily="34" charset="0"/>
                  </a:rPr>
                  <a:t>Modelos de gestión de continuidad asistencial y roles profesionales</a:t>
                </a:r>
                <a:endParaRPr lang="en-US" sz="900" b="1" kern="0" dirty="0" err="1">
                  <a:solidFill>
                    <a:srgbClr val="1F497D"/>
                  </a:solidFill>
                  <a:latin typeface="Calibri" panose="020F0502020204030204" pitchFamily="34" charset="0"/>
                </a:endParaRPr>
              </a:p>
            </p:txBody>
          </p:sp>
          <p:sp>
            <p:nvSpPr>
              <p:cNvPr id="36" name="Rectángulo redondeado 35"/>
              <p:cNvSpPr/>
              <p:nvPr/>
            </p:nvSpPr>
            <p:spPr>
              <a:xfrm>
                <a:off x="877010" y="4911150"/>
                <a:ext cx="1836897" cy="504875"/>
              </a:xfrm>
              <a:prstGeom prst="roundRect">
                <a:avLst/>
              </a:prstGeom>
              <a:solidFill>
                <a:sysClr val="window" lastClr="FFFFFF">
                  <a:lumMod val="75000"/>
                  <a:alpha val="70000"/>
                </a:sysClr>
              </a:solidFill>
              <a:ln w="9525" cap="flat" cmpd="sng" algn="ctr">
                <a:noFill/>
                <a:prstDash val="solid"/>
              </a:ln>
              <a:effectLst/>
            </p:spPr>
            <p:txBody>
              <a:bodyPr lIns="0" rIns="0" anchor="ctr"/>
              <a:lstStyle/>
              <a:p>
                <a:pPr algn="ctr" defTabSz="685800">
                  <a:defRPr/>
                </a:pPr>
                <a:r>
                  <a:rPr lang="es-ES" sz="900" b="1" kern="0" dirty="0">
                    <a:solidFill>
                      <a:srgbClr val="1F497D"/>
                    </a:solidFill>
                    <a:latin typeface="Calibri" panose="020F0502020204030204" pitchFamily="34" charset="0"/>
                  </a:rPr>
                  <a:t>Procesos de adquisición y alternativas de financiación de medicamentos</a:t>
                </a:r>
                <a:endParaRPr lang="en-US" sz="900" b="1" kern="0" dirty="0" err="1">
                  <a:solidFill>
                    <a:srgbClr val="1F497D"/>
                  </a:solidFill>
                  <a:latin typeface="Calibri" panose="020F0502020204030204" pitchFamily="34" charset="0"/>
                </a:endParaRPr>
              </a:p>
            </p:txBody>
          </p:sp>
          <p:sp>
            <p:nvSpPr>
              <p:cNvPr id="37" name="Rectángulo redondeado 36"/>
              <p:cNvSpPr/>
              <p:nvPr/>
            </p:nvSpPr>
            <p:spPr>
              <a:xfrm>
                <a:off x="833618" y="2891651"/>
                <a:ext cx="1836897" cy="502160"/>
              </a:xfrm>
              <a:prstGeom prst="roundRect">
                <a:avLst/>
              </a:prstGeom>
              <a:solidFill>
                <a:srgbClr val="4F81BD">
                  <a:lumMod val="20000"/>
                  <a:lumOff val="80000"/>
                  <a:alpha val="70000"/>
                </a:srgbClr>
              </a:solidFill>
              <a:ln w="9525" cap="flat" cmpd="sng" algn="ctr">
                <a:noFill/>
                <a:prstDash val="solid"/>
              </a:ln>
              <a:effectLst/>
            </p:spPr>
            <p:txBody>
              <a:bodyPr lIns="0" rIns="0" anchor="ctr"/>
              <a:lstStyle/>
              <a:p>
                <a:pPr algn="ctr" defTabSz="685800">
                  <a:defRPr/>
                </a:pPr>
                <a:r>
                  <a:rPr lang="es-ES" sz="900" b="1" kern="0" dirty="0">
                    <a:solidFill>
                      <a:srgbClr val="1F497D"/>
                    </a:solidFill>
                    <a:latin typeface="Calibri" panose="020F0502020204030204" pitchFamily="34" charset="0"/>
                  </a:rPr>
                  <a:t>Papel de la industria farmacéutica</a:t>
                </a:r>
                <a:endParaRPr lang="en-US" sz="900" b="1" kern="0" dirty="0" err="1">
                  <a:solidFill>
                    <a:srgbClr val="1F497D"/>
                  </a:solidFill>
                  <a:latin typeface="Calibri" panose="020F0502020204030204" pitchFamily="34" charset="0"/>
                </a:endParaRPr>
              </a:p>
            </p:txBody>
          </p:sp>
          <p:sp>
            <p:nvSpPr>
              <p:cNvPr id="38" name="Rectángulo redondeado 37"/>
              <p:cNvSpPr/>
              <p:nvPr/>
            </p:nvSpPr>
            <p:spPr>
              <a:xfrm>
                <a:off x="4131355" y="3548531"/>
                <a:ext cx="1836897" cy="504875"/>
              </a:xfrm>
              <a:prstGeom prst="roundRect">
                <a:avLst/>
              </a:prstGeom>
              <a:solidFill>
                <a:sysClr val="window" lastClr="FFFFFF">
                  <a:lumMod val="50000"/>
                  <a:alpha val="70000"/>
                </a:sysClr>
              </a:solidFill>
              <a:ln w="9525" cap="flat" cmpd="sng" algn="ctr">
                <a:noFill/>
                <a:prstDash val="solid"/>
              </a:ln>
              <a:effectLst/>
            </p:spPr>
            <p:txBody>
              <a:bodyPr lIns="0" rIns="0" anchor="ctr"/>
              <a:lstStyle/>
              <a:p>
                <a:pPr algn="ctr" defTabSz="685800">
                  <a:defRPr/>
                </a:pPr>
                <a:r>
                  <a:rPr lang="es-ES" sz="900" b="1" kern="0" dirty="0">
                    <a:solidFill>
                      <a:prstClr val="white"/>
                    </a:solidFill>
                    <a:latin typeface="Calibri" panose="020F0502020204030204" pitchFamily="34" charset="0"/>
                  </a:rPr>
                  <a:t>Atención farmacéutica: nuevos modelos de atención farmacéutica </a:t>
                </a:r>
                <a:endParaRPr lang="en-US" sz="900" b="1" kern="0" dirty="0" err="1">
                  <a:solidFill>
                    <a:prstClr val="white"/>
                  </a:solidFill>
                  <a:latin typeface="Calibri" panose="020F0502020204030204" pitchFamily="34" charset="0"/>
                </a:endParaRPr>
              </a:p>
            </p:txBody>
          </p:sp>
          <p:sp>
            <p:nvSpPr>
              <p:cNvPr id="39" name="Rectángulo redondeado 38"/>
              <p:cNvSpPr/>
              <p:nvPr/>
            </p:nvSpPr>
            <p:spPr>
              <a:xfrm>
                <a:off x="3762530" y="2848220"/>
                <a:ext cx="1836897" cy="624308"/>
              </a:xfrm>
              <a:prstGeom prst="roundRect">
                <a:avLst/>
              </a:prstGeom>
              <a:solidFill>
                <a:srgbClr val="4F81BD">
                  <a:lumMod val="60000"/>
                  <a:lumOff val="40000"/>
                  <a:alpha val="70000"/>
                </a:srgbClr>
              </a:solidFill>
              <a:ln w="9525" cap="flat" cmpd="sng" algn="ctr">
                <a:noFill/>
                <a:prstDash val="solid"/>
              </a:ln>
              <a:effectLst/>
            </p:spPr>
            <p:txBody>
              <a:bodyPr lIns="0" rIns="0" anchor="ctr"/>
              <a:lstStyle/>
              <a:p>
                <a:pPr algn="ctr" defTabSz="685800">
                  <a:defRPr/>
                </a:pPr>
                <a:r>
                  <a:rPr lang="es-ES" sz="900" b="1" kern="0" dirty="0">
                    <a:solidFill>
                      <a:srgbClr val="1F497D"/>
                    </a:solidFill>
                    <a:latin typeface="Calibri" panose="020F0502020204030204" pitchFamily="34" charset="0"/>
                  </a:rPr>
                  <a:t>Educación al paciente: importancia de la prevención y gestión de la enfermedad y adherencia terapéutica </a:t>
                </a:r>
                <a:endParaRPr lang="en-US" sz="900" b="1" kern="0" dirty="0" err="1">
                  <a:solidFill>
                    <a:srgbClr val="1F497D"/>
                  </a:solidFill>
                  <a:latin typeface="Calibri" panose="020F0502020204030204" pitchFamily="34" charset="0"/>
                </a:endParaRPr>
              </a:p>
            </p:txBody>
          </p:sp>
          <p:sp>
            <p:nvSpPr>
              <p:cNvPr id="40" name="Rectángulo redondeado 39"/>
              <p:cNvSpPr/>
              <p:nvPr/>
            </p:nvSpPr>
            <p:spPr>
              <a:xfrm>
                <a:off x="2234193" y="2321630"/>
                <a:ext cx="1834486" cy="504875"/>
              </a:xfrm>
              <a:prstGeom prst="roundRect">
                <a:avLst/>
              </a:prstGeom>
              <a:solidFill>
                <a:srgbClr val="FF99CC">
                  <a:alpha val="70000"/>
                </a:srgbClr>
              </a:solidFill>
              <a:ln w="9525" cap="flat" cmpd="sng" algn="ctr">
                <a:noFill/>
                <a:prstDash val="solid"/>
              </a:ln>
              <a:effectLst/>
            </p:spPr>
            <p:txBody>
              <a:bodyPr lIns="0" rIns="0" anchor="ctr"/>
              <a:lstStyle/>
              <a:p>
                <a:pPr algn="ctr" defTabSz="685800">
                  <a:defRPr/>
                </a:pPr>
                <a:r>
                  <a:rPr lang="es-ES" sz="900" b="1" kern="0" dirty="0">
                    <a:solidFill>
                      <a:prstClr val="black"/>
                    </a:solidFill>
                    <a:latin typeface="Calibri" panose="020F0502020204030204" pitchFamily="34" charset="0"/>
                  </a:rPr>
                  <a:t>El paciente del futuro</a:t>
                </a:r>
                <a:endParaRPr lang="en-US" sz="900" b="1" kern="0" dirty="0" err="1">
                  <a:solidFill>
                    <a:prstClr val="black"/>
                  </a:solidFill>
                  <a:latin typeface="Calibri" panose="020F0502020204030204" pitchFamily="34" charset="0"/>
                </a:endParaRPr>
              </a:p>
            </p:txBody>
          </p:sp>
          <p:pic>
            <p:nvPicPr>
              <p:cNvPr id="41" name="Imagen 178" descr="C:\Users\Javier Letellez\AppData\Local\Microsoft\Windows\Temporary Internet Files\Content.Outlook\PWBOSEW9\Mapex logo_blanc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6848" y="3867095"/>
                <a:ext cx="1383839" cy="74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Conector recto 179"/>
              <p:cNvCxnSpPr>
                <a:cxnSpLocks noChangeShapeType="1"/>
                <a:stCxn id="40" idx="2"/>
              </p:cNvCxnSpPr>
              <p:nvPr/>
            </p:nvCxnSpPr>
            <p:spPr bwMode="auto">
              <a:xfrm>
                <a:off x="3151835" y="2825957"/>
                <a:ext cx="0" cy="809111"/>
              </a:xfrm>
              <a:prstGeom prst="line">
                <a:avLst/>
              </a:prstGeom>
              <a:noFill/>
              <a:ln w="25400" algn="ctr">
                <a:solidFill>
                  <a:srgbClr val="31859C"/>
                </a:solidFill>
                <a:prstDash val="sysDot"/>
                <a:round/>
                <a:headEnd/>
                <a:tailEnd/>
              </a:ln>
              <a:extLst>
                <a:ext uri="{909E8E84-426E-40DD-AFC4-6F175D3DCCD1}">
                  <a14:hiddenFill xmlns:a14="http://schemas.microsoft.com/office/drawing/2010/main">
                    <a:noFill/>
                  </a14:hiddenFill>
                </a:ext>
              </a:extLst>
            </p:spPr>
          </p:cxnSp>
          <p:cxnSp>
            <p:nvCxnSpPr>
              <p:cNvPr id="43" name="Conector recto 180"/>
              <p:cNvCxnSpPr>
                <a:cxnSpLocks noChangeShapeType="1"/>
              </p:cNvCxnSpPr>
              <p:nvPr/>
            </p:nvCxnSpPr>
            <p:spPr bwMode="auto">
              <a:xfrm flipH="1">
                <a:off x="3557129" y="3399878"/>
                <a:ext cx="211348" cy="215935"/>
              </a:xfrm>
              <a:prstGeom prst="line">
                <a:avLst/>
              </a:prstGeom>
              <a:noFill/>
              <a:ln w="25400" algn="ctr">
                <a:solidFill>
                  <a:srgbClr val="31859C"/>
                </a:solidFill>
                <a:prstDash val="sysDot"/>
                <a:round/>
                <a:headEnd/>
                <a:tailEnd/>
              </a:ln>
              <a:extLst>
                <a:ext uri="{909E8E84-426E-40DD-AFC4-6F175D3DCCD1}">
                  <a14:hiddenFill xmlns:a14="http://schemas.microsoft.com/office/drawing/2010/main">
                    <a:noFill/>
                  </a14:hiddenFill>
                </a:ext>
              </a:extLst>
            </p:spPr>
          </p:cxnSp>
          <p:cxnSp>
            <p:nvCxnSpPr>
              <p:cNvPr id="44" name="Conector recto 181"/>
              <p:cNvCxnSpPr>
                <a:cxnSpLocks noChangeShapeType="1"/>
                <a:stCxn id="38" idx="1"/>
              </p:cNvCxnSpPr>
              <p:nvPr/>
            </p:nvCxnSpPr>
            <p:spPr bwMode="auto">
              <a:xfrm flipH="1">
                <a:off x="3768333" y="3800138"/>
                <a:ext cx="363667" cy="170698"/>
              </a:xfrm>
              <a:prstGeom prst="line">
                <a:avLst/>
              </a:prstGeom>
              <a:noFill/>
              <a:ln w="25400" algn="ctr">
                <a:solidFill>
                  <a:srgbClr val="31859C"/>
                </a:solidFill>
                <a:prstDash val="sysDot"/>
                <a:round/>
                <a:headEnd/>
                <a:tailEnd/>
              </a:ln>
              <a:extLst>
                <a:ext uri="{909E8E84-426E-40DD-AFC4-6F175D3DCCD1}">
                  <a14:hiddenFill xmlns:a14="http://schemas.microsoft.com/office/drawing/2010/main">
                    <a:noFill/>
                  </a14:hiddenFill>
                </a:ext>
              </a:extLst>
            </p:spPr>
          </p:cxnSp>
          <p:cxnSp>
            <p:nvCxnSpPr>
              <p:cNvPr id="45" name="Conector recto 182"/>
              <p:cNvCxnSpPr>
                <a:cxnSpLocks noChangeShapeType="1"/>
              </p:cNvCxnSpPr>
              <p:nvPr/>
            </p:nvCxnSpPr>
            <p:spPr bwMode="auto">
              <a:xfrm flipH="1" flipV="1">
                <a:off x="3885630" y="4430138"/>
                <a:ext cx="392339" cy="98457"/>
              </a:xfrm>
              <a:prstGeom prst="line">
                <a:avLst/>
              </a:prstGeom>
              <a:noFill/>
              <a:ln w="25400" algn="ctr">
                <a:solidFill>
                  <a:srgbClr val="31859C"/>
                </a:solidFill>
                <a:prstDash val="sysDot"/>
                <a:round/>
                <a:headEnd/>
                <a:tailEnd/>
              </a:ln>
              <a:extLst>
                <a:ext uri="{909E8E84-426E-40DD-AFC4-6F175D3DCCD1}">
                  <a14:hiddenFill xmlns:a14="http://schemas.microsoft.com/office/drawing/2010/main">
                    <a:noFill/>
                  </a14:hiddenFill>
                </a:ext>
              </a:extLst>
            </p:spPr>
          </p:cxnSp>
          <p:cxnSp>
            <p:nvCxnSpPr>
              <p:cNvPr id="46" name="Conector recto 183"/>
              <p:cNvCxnSpPr>
                <a:cxnSpLocks noChangeShapeType="1"/>
                <a:stCxn id="33" idx="0"/>
              </p:cNvCxnSpPr>
              <p:nvPr/>
            </p:nvCxnSpPr>
            <p:spPr bwMode="auto">
              <a:xfrm flipV="1">
                <a:off x="3151835" y="4863549"/>
                <a:ext cx="0" cy="639826"/>
              </a:xfrm>
              <a:prstGeom prst="line">
                <a:avLst/>
              </a:prstGeom>
              <a:noFill/>
              <a:ln w="25400" algn="ctr">
                <a:solidFill>
                  <a:srgbClr val="31859C"/>
                </a:solidFill>
                <a:prstDash val="sysDot"/>
                <a:round/>
                <a:headEnd/>
                <a:tailEnd/>
              </a:ln>
              <a:extLst>
                <a:ext uri="{909E8E84-426E-40DD-AFC4-6F175D3DCCD1}">
                  <a14:hiddenFill xmlns:a14="http://schemas.microsoft.com/office/drawing/2010/main">
                    <a:noFill/>
                  </a14:hiddenFill>
                </a:ext>
              </a:extLst>
            </p:spPr>
          </p:cxnSp>
          <p:cxnSp>
            <p:nvCxnSpPr>
              <p:cNvPr id="47" name="Conector recto 184"/>
              <p:cNvCxnSpPr>
                <a:cxnSpLocks noChangeShapeType="1"/>
              </p:cNvCxnSpPr>
              <p:nvPr/>
            </p:nvCxnSpPr>
            <p:spPr bwMode="auto">
              <a:xfrm flipH="1" flipV="1">
                <a:off x="3557129" y="4713231"/>
                <a:ext cx="165266" cy="234014"/>
              </a:xfrm>
              <a:prstGeom prst="line">
                <a:avLst/>
              </a:prstGeom>
              <a:noFill/>
              <a:ln w="25400" algn="ctr">
                <a:solidFill>
                  <a:srgbClr val="31859C"/>
                </a:solidFill>
                <a:prstDash val="sysDot"/>
                <a:round/>
                <a:headEnd/>
                <a:tailEnd/>
              </a:ln>
              <a:extLst>
                <a:ext uri="{909E8E84-426E-40DD-AFC4-6F175D3DCCD1}">
                  <a14:hiddenFill xmlns:a14="http://schemas.microsoft.com/office/drawing/2010/main">
                    <a:noFill/>
                  </a14:hiddenFill>
                </a:ext>
              </a:extLst>
            </p:spPr>
          </p:cxnSp>
          <p:cxnSp>
            <p:nvCxnSpPr>
              <p:cNvPr id="48" name="Conector recto 185"/>
              <p:cNvCxnSpPr>
                <a:cxnSpLocks noChangeShapeType="1"/>
              </p:cNvCxnSpPr>
              <p:nvPr/>
            </p:nvCxnSpPr>
            <p:spPr bwMode="auto">
              <a:xfrm flipV="1">
                <a:off x="2659920" y="4777072"/>
                <a:ext cx="240213" cy="204353"/>
              </a:xfrm>
              <a:prstGeom prst="line">
                <a:avLst/>
              </a:prstGeom>
              <a:noFill/>
              <a:ln w="25400" algn="ctr">
                <a:solidFill>
                  <a:srgbClr val="31859C"/>
                </a:solidFill>
                <a:prstDash val="sysDot"/>
                <a:round/>
                <a:headEnd/>
                <a:tailEnd/>
              </a:ln>
              <a:extLst>
                <a:ext uri="{909E8E84-426E-40DD-AFC4-6F175D3DCCD1}">
                  <a14:hiddenFill xmlns:a14="http://schemas.microsoft.com/office/drawing/2010/main">
                    <a:noFill/>
                  </a14:hiddenFill>
                </a:ext>
              </a:extLst>
            </p:spPr>
          </p:cxnSp>
          <p:cxnSp>
            <p:nvCxnSpPr>
              <p:cNvPr id="49" name="Conector recto 186"/>
              <p:cNvCxnSpPr>
                <a:cxnSpLocks noChangeShapeType="1"/>
              </p:cNvCxnSpPr>
              <p:nvPr/>
            </p:nvCxnSpPr>
            <p:spPr bwMode="auto">
              <a:xfrm flipH="1">
                <a:off x="2151862" y="4448990"/>
                <a:ext cx="378538" cy="110026"/>
              </a:xfrm>
              <a:prstGeom prst="line">
                <a:avLst/>
              </a:prstGeom>
              <a:noFill/>
              <a:ln w="25400" algn="ctr">
                <a:solidFill>
                  <a:srgbClr val="31859C"/>
                </a:solidFill>
                <a:prstDash val="sysDot"/>
                <a:round/>
                <a:headEnd/>
                <a:tailEnd/>
              </a:ln>
              <a:extLst>
                <a:ext uri="{909E8E84-426E-40DD-AFC4-6F175D3DCCD1}">
                  <a14:hiddenFill xmlns:a14="http://schemas.microsoft.com/office/drawing/2010/main">
                    <a:noFill/>
                  </a14:hiddenFill>
                </a:ext>
              </a:extLst>
            </p:spPr>
          </p:cxnSp>
          <p:cxnSp>
            <p:nvCxnSpPr>
              <p:cNvPr id="50" name="Conector recto 187"/>
              <p:cNvCxnSpPr>
                <a:cxnSpLocks noChangeShapeType="1"/>
                <a:endCxn id="31" idx="3"/>
              </p:cNvCxnSpPr>
              <p:nvPr/>
            </p:nvCxnSpPr>
            <p:spPr bwMode="auto">
              <a:xfrm flipH="1" flipV="1">
                <a:off x="2325262" y="3800138"/>
                <a:ext cx="469544" cy="182942"/>
              </a:xfrm>
              <a:prstGeom prst="line">
                <a:avLst/>
              </a:prstGeom>
              <a:noFill/>
              <a:ln w="25400" algn="ctr">
                <a:solidFill>
                  <a:srgbClr val="31859C"/>
                </a:solidFill>
                <a:prstDash val="sysDot"/>
                <a:round/>
                <a:headEnd/>
                <a:tailEnd/>
              </a:ln>
              <a:extLst>
                <a:ext uri="{909E8E84-426E-40DD-AFC4-6F175D3DCCD1}">
                  <a14:hiddenFill xmlns:a14="http://schemas.microsoft.com/office/drawing/2010/main">
                    <a:noFill/>
                  </a14:hiddenFill>
                </a:ext>
              </a:extLst>
            </p:spPr>
          </p:cxnSp>
          <p:cxnSp>
            <p:nvCxnSpPr>
              <p:cNvPr id="51" name="Conector recto 188"/>
              <p:cNvCxnSpPr>
                <a:cxnSpLocks noChangeShapeType="1"/>
              </p:cNvCxnSpPr>
              <p:nvPr/>
            </p:nvCxnSpPr>
            <p:spPr bwMode="auto">
              <a:xfrm>
                <a:off x="2673230" y="3309061"/>
                <a:ext cx="226904" cy="276178"/>
              </a:xfrm>
              <a:prstGeom prst="line">
                <a:avLst/>
              </a:prstGeom>
              <a:noFill/>
              <a:ln w="25400" algn="ctr">
                <a:solidFill>
                  <a:srgbClr val="31859C"/>
                </a:solidFill>
                <a:prstDash val="sysDot"/>
                <a:round/>
                <a:headEnd/>
                <a:tailEnd/>
              </a:ln>
              <a:extLst>
                <a:ext uri="{909E8E84-426E-40DD-AFC4-6F175D3DCCD1}">
                  <a14:hiddenFill xmlns:a14="http://schemas.microsoft.com/office/drawing/2010/main">
                    <a:noFill/>
                  </a14:hiddenFill>
                </a:ext>
              </a:extLst>
            </p:spPr>
          </p:cxnSp>
        </p:grpSp>
      </p:grpSp>
      <p:sp>
        <p:nvSpPr>
          <p:cNvPr id="58" name="Rectángulo 57"/>
          <p:cNvSpPr/>
          <p:nvPr/>
        </p:nvSpPr>
        <p:spPr bwMode="ltGray">
          <a:xfrm>
            <a:off x="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Objetivos</a:t>
            </a:r>
            <a:endParaRPr lang="en-US" sz="1300" b="1" dirty="0" err="1">
              <a:solidFill>
                <a:schemeClr val="bg2">
                  <a:lumMod val="75000"/>
                </a:schemeClr>
              </a:solidFill>
              <a:latin typeface="Calibri" panose="020F0502020204030204" pitchFamily="34" charset="0"/>
            </a:endParaRPr>
          </a:p>
        </p:txBody>
      </p:sp>
      <p:sp>
        <p:nvSpPr>
          <p:cNvPr id="59" name="Rectángulo 58"/>
          <p:cNvSpPr/>
          <p:nvPr/>
        </p:nvSpPr>
        <p:spPr bwMode="ltGray">
          <a:xfrm>
            <a:off x="15228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Metodología</a:t>
            </a:r>
            <a:endParaRPr lang="en-US" sz="1300" b="1" dirty="0" err="1">
              <a:solidFill>
                <a:schemeClr val="bg2">
                  <a:lumMod val="75000"/>
                </a:schemeClr>
              </a:solidFill>
              <a:latin typeface="Calibri" panose="020F0502020204030204" pitchFamily="34" charset="0"/>
            </a:endParaRPr>
          </a:p>
        </p:txBody>
      </p:sp>
      <p:sp>
        <p:nvSpPr>
          <p:cNvPr id="60" name="Rectángulo 59"/>
          <p:cNvSpPr/>
          <p:nvPr/>
        </p:nvSpPr>
        <p:spPr bwMode="ltGray">
          <a:xfrm>
            <a:off x="3045600" y="-13939"/>
            <a:ext cx="1530000" cy="396000"/>
          </a:xfrm>
          <a:prstGeom prst="rect">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latin typeface="Calibri" panose="020F0502020204030204" pitchFamily="34" charset="0"/>
              </a:rPr>
              <a:t>Fase 1</a:t>
            </a:r>
            <a:endParaRPr lang="en-US" sz="1600" b="1" dirty="0" err="1">
              <a:solidFill>
                <a:schemeClr val="bg1"/>
              </a:solidFill>
              <a:latin typeface="Calibri" panose="020F0502020204030204" pitchFamily="34" charset="0"/>
            </a:endParaRPr>
          </a:p>
        </p:txBody>
      </p:sp>
      <p:sp>
        <p:nvSpPr>
          <p:cNvPr id="61" name="Rectángulo 60"/>
          <p:cNvSpPr/>
          <p:nvPr/>
        </p:nvSpPr>
        <p:spPr bwMode="ltGray">
          <a:xfrm>
            <a:off x="45684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2</a:t>
            </a:r>
            <a:endParaRPr lang="en-US" sz="1300" b="1" dirty="0" err="1" smtClean="0">
              <a:solidFill>
                <a:schemeClr val="bg2">
                  <a:lumMod val="75000"/>
                </a:schemeClr>
              </a:solidFill>
              <a:latin typeface="Calibri" panose="020F0502020204030204" pitchFamily="34" charset="0"/>
            </a:endParaRPr>
          </a:p>
        </p:txBody>
      </p:sp>
      <p:sp>
        <p:nvSpPr>
          <p:cNvPr id="62" name="Rectángulo 61"/>
          <p:cNvSpPr/>
          <p:nvPr/>
        </p:nvSpPr>
        <p:spPr bwMode="ltGray">
          <a:xfrm>
            <a:off x="60912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3</a:t>
            </a:r>
            <a:endParaRPr lang="en-US" sz="1300" b="1" dirty="0" err="1" smtClean="0">
              <a:solidFill>
                <a:schemeClr val="bg2">
                  <a:lumMod val="75000"/>
                </a:schemeClr>
              </a:solidFill>
              <a:latin typeface="Calibri" panose="020F0502020204030204" pitchFamily="34" charset="0"/>
            </a:endParaRPr>
          </a:p>
        </p:txBody>
      </p:sp>
      <p:sp>
        <p:nvSpPr>
          <p:cNvPr id="63" name="Rectángulo 62"/>
          <p:cNvSpPr/>
          <p:nvPr/>
        </p:nvSpPr>
        <p:spPr bwMode="ltGray">
          <a:xfrm>
            <a:off x="76140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Próximos pasos</a:t>
            </a:r>
            <a:endParaRPr lang="en-US" sz="1300" b="1" dirty="0" err="1" smtClean="0">
              <a:solidFill>
                <a:schemeClr val="bg2">
                  <a:lumMod val="75000"/>
                </a:schemeClr>
              </a:solidFill>
              <a:latin typeface="Calibri" panose="020F0502020204030204" pitchFamily="34" charset="0"/>
            </a:endParaRPr>
          </a:p>
        </p:txBody>
      </p:sp>
      <p:sp>
        <p:nvSpPr>
          <p:cNvPr id="64" name="Título 1"/>
          <p:cNvSpPr txBox="1">
            <a:spLocks/>
          </p:cNvSpPr>
          <p:nvPr/>
        </p:nvSpPr>
        <p:spPr>
          <a:xfrm>
            <a:off x="247179" y="397221"/>
            <a:ext cx="8896821" cy="457200"/>
          </a:xfrm>
          <a:prstGeom prst="rect">
            <a:avLst/>
          </a:prstGeom>
        </p:spPr>
        <p:txBody>
          <a:bodyPr lIns="0"/>
          <a:lstStyle>
            <a:lvl1pPr marL="0" algn="l" defTabSz="914400" rtl="0" eaLnBrk="1" latinLnBrk="0" hangingPunct="1">
              <a:lnSpc>
                <a:spcPct val="100000"/>
              </a:lnSpc>
              <a:spcBef>
                <a:spcPct val="0"/>
              </a:spcBef>
              <a:buNone/>
              <a:defRPr lang="es-ES_tradnl" sz="1800" b="1" i="0" kern="1200" noProof="0" dirty="0">
                <a:solidFill>
                  <a:schemeClr val="tx2">
                    <a:lumMod val="50000"/>
                  </a:schemeClr>
                </a:solidFill>
                <a:latin typeface="Calibri" panose="020F0502020204030204" pitchFamily="34" charset="0"/>
                <a:ea typeface="+mn-ea"/>
                <a:cs typeface="+mn-cs"/>
              </a:defRPr>
            </a:lvl1pPr>
          </a:lstStyle>
          <a:p>
            <a:pPr>
              <a:spcAft>
                <a:spcPts val="900"/>
              </a:spcAft>
            </a:pPr>
            <a:r>
              <a:rPr lang="es-ES" dirty="0" smtClean="0">
                <a:solidFill>
                  <a:schemeClr val="tx1"/>
                </a:solidFill>
              </a:rPr>
              <a:t>En la Fase 1 se identificaron los retos </a:t>
            </a:r>
            <a:r>
              <a:rPr lang="es-ES" dirty="0">
                <a:solidFill>
                  <a:schemeClr val="tx1"/>
                </a:solidFill>
              </a:rPr>
              <a:t>que la FH debe afrontar en la atención del paciente </a:t>
            </a:r>
            <a:r>
              <a:rPr lang="es-ES" dirty="0" smtClean="0">
                <a:solidFill>
                  <a:schemeClr val="tx1"/>
                </a:solidFill>
              </a:rPr>
              <a:t>externo y se definieron los ámbitos de actuación</a:t>
            </a:r>
            <a:endParaRPr lang="es-ES" dirty="0">
              <a:solidFill>
                <a:schemeClr val="tx1"/>
              </a:solidFill>
            </a:endParaRPr>
          </a:p>
        </p:txBody>
      </p:sp>
      <p:sp>
        <p:nvSpPr>
          <p:cNvPr id="65" name="Rectángulo redondeado 64"/>
          <p:cNvSpPr/>
          <p:nvPr/>
        </p:nvSpPr>
        <p:spPr bwMode="ltGray">
          <a:xfrm>
            <a:off x="234647" y="5557268"/>
            <a:ext cx="3039642" cy="333518"/>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dirty="0" smtClean="0">
                <a:solidFill>
                  <a:schemeClr val="tx1"/>
                </a:solidFill>
                <a:latin typeface="Calibri" panose="020F0502020204030204" pitchFamily="34" charset="0"/>
              </a:rPr>
              <a:t>Consultar el detalle de los resultados de la Fase 1:</a:t>
            </a:r>
          </a:p>
        </p:txBody>
      </p:sp>
      <p:sp>
        <p:nvSpPr>
          <p:cNvPr id="68" name="Rectángulo 67"/>
          <p:cNvSpPr/>
          <p:nvPr/>
        </p:nvSpPr>
        <p:spPr>
          <a:xfrm>
            <a:off x="206944" y="6110623"/>
            <a:ext cx="7225810" cy="230832"/>
          </a:xfrm>
          <a:prstGeom prst="rect">
            <a:avLst/>
          </a:prstGeom>
        </p:spPr>
        <p:txBody>
          <a:bodyPr wrap="square">
            <a:spAutoFit/>
          </a:bodyPr>
          <a:lstStyle/>
          <a:p>
            <a:pPr lvl="0"/>
            <a:r>
              <a:rPr lang="es-ES" sz="900" dirty="0">
                <a:solidFill>
                  <a:prstClr val="black"/>
                </a:solidFill>
                <a:latin typeface="Calibri" panose="020F0502020204030204" pitchFamily="34" charset="0"/>
              </a:rPr>
              <a:t>Información disponible en la Web del proyecto MAPEX (http://sefh.es/</a:t>
            </a:r>
            <a:r>
              <a:rPr lang="es-ES" sz="900" dirty="0" err="1">
                <a:solidFill>
                  <a:prstClr val="black"/>
                </a:solidFill>
                <a:latin typeface="Calibri" panose="020F0502020204030204" pitchFamily="34" charset="0"/>
              </a:rPr>
              <a:t>mapex</a:t>
            </a:r>
            <a:r>
              <a:rPr lang="es-ES" sz="900" dirty="0">
                <a:solidFill>
                  <a:prstClr val="black"/>
                </a:solidFill>
                <a:latin typeface="Calibri" panose="020F0502020204030204" pitchFamily="34" charset="0"/>
              </a:rPr>
              <a:t>/</a:t>
            </a:r>
            <a:r>
              <a:rPr lang="es-ES" sz="900" dirty="0" err="1">
                <a:solidFill>
                  <a:prstClr val="black"/>
                </a:solidFill>
                <a:latin typeface="Calibri" panose="020F0502020204030204" pitchFamily="34" charset="0"/>
              </a:rPr>
              <a:t>index.php</a:t>
            </a:r>
            <a:r>
              <a:rPr lang="es-ES" sz="900" dirty="0">
                <a:solidFill>
                  <a:prstClr val="black"/>
                </a:solidFill>
                <a:latin typeface="Calibri" panose="020F0502020204030204" pitchFamily="34" charset="0"/>
              </a:rPr>
              <a:t>/documentación)</a:t>
            </a:r>
            <a:endParaRPr lang="en-US" sz="900" dirty="0" err="1">
              <a:solidFill>
                <a:prstClr val="black"/>
              </a:solidFill>
              <a:latin typeface="Calibri" panose="020F0502020204030204" pitchFamily="34" charset="0"/>
            </a:endParaRPr>
          </a:p>
        </p:txBody>
      </p:sp>
      <p:graphicFrame>
        <p:nvGraphicFramePr>
          <p:cNvPr id="72" name="Objeto 71"/>
          <p:cNvGraphicFramePr>
            <a:graphicFrameLocks noChangeAspect="1"/>
          </p:cNvGraphicFramePr>
          <p:nvPr>
            <p:extLst>
              <p:ext uri="{D42A27DB-BD31-4B8C-83A1-F6EECF244321}">
                <p14:modId xmlns:p14="http://schemas.microsoft.com/office/powerpoint/2010/main" val="804497608"/>
              </p:ext>
            </p:extLst>
          </p:nvPr>
        </p:nvGraphicFramePr>
        <p:xfrm>
          <a:off x="3190732" y="5513303"/>
          <a:ext cx="826427" cy="697298"/>
        </p:xfrm>
        <a:graphic>
          <a:graphicData uri="http://schemas.openxmlformats.org/presentationml/2006/ole">
            <mc:AlternateContent xmlns:mc="http://schemas.openxmlformats.org/markup-compatibility/2006">
              <mc:Choice xmlns:v="urn:schemas-microsoft-com:vml" Requires="v">
                <p:oleObj spid="_x0000_s3161105" name="Acrobat Document" showAsIcon="1" r:id="rId6" imgW="914400" imgH="771480" progId="Acrobat.Document.DC">
                  <p:embed/>
                </p:oleObj>
              </mc:Choice>
              <mc:Fallback>
                <p:oleObj name="Acrobat Document" showAsIcon="1" r:id="rId6" imgW="914400" imgH="771480" progId="Acrobat.Document.DC">
                  <p:embed/>
                  <p:pic>
                    <p:nvPicPr>
                      <p:cNvPr id="0" name=""/>
                      <p:cNvPicPr/>
                      <p:nvPr/>
                    </p:nvPicPr>
                    <p:blipFill>
                      <a:blip r:embed="rId7"/>
                      <a:stretch>
                        <a:fillRect/>
                      </a:stretch>
                    </p:blipFill>
                    <p:spPr>
                      <a:xfrm>
                        <a:off x="3190732" y="5513303"/>
                        <a:ext cx="826427" cy="697298"/>
                      </a:xfrm>
                      <a:prstGeom prst="rect">
                        <a:avLst/>
                      </a:prstGeom>
                    </p:spPr>
                  </p:pic>
                </p:oleObj>
              </mc:Fallback>
            </mc:AlternateContent>
          </a:graphicData>
        </a:graphic>
      </p:graphicFrame>
    </p:spTree>
    <p:extLst>
      <p:ext uri="{BB962C8B-B14F-4D97-AF65-F5344CB8AC3E}">
        <p14:creationId xmlns:p14="http://schemas.microsoft.com/office/powerpoint/2010/main" val="3012635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80960CE-FBA5-499A-B7DB-AA75AC0885D8}" type="slidenum">
              <a:rPr lang="en-US" smtClean="0">
                <a:solidFill>
                  <a:prstClr val="black"/>
                </a:solidFill>
              </a:rPr>
              <a:pPr/>
              <a:t>7</a:t>
            </a:fld>
            <a:endParaRPr lang="en-US" dirty="0">
              <a:solidFill>
                <a:prstClr val="black"/>
              </a:solidFill>
            </a:endParaRPr>
          </a:p>
        </p:txBody>
      </p:sp>
      <p:sp>
        <p:nvSpPr>
          <p:cNvPr id="58" name="Rectángulo 57"/>
          <p:cNvSpPr/>
          <p:nvPr/>
        </p:nvSpPr>
        <p:spPr bwMode="ltGray">
          <a:xfrm>
            <a:off x="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Objetivos</a:t>
            </a:r>
            <a:endParaRPr lang="en-US" sz="1300" b="1" dirty="0" err="1">
              <a:solidFill>
                <a:schemeClr val="bg2">
                  <a:lumMod val="75000"/>
                </a:schemeClr>
              </a:solidFill>
              <a:latin typeface="Calibri" panose="020F0502020204030204" pitchFamily="34" charset="0"/>
            </a:endParaRPr>
          </a:p>
        </p:txBody>
      </p:sp>
      <p:sp>
        <p:nvSpPr>
          <p:cNvPr id="59" name="Rectángulo 58"/>
          <p:cNvSpPr/>
          <p:nvPr/>
        </p:nvSpPr>
        <p:spPr bwMode="ltGray">
          <a:xfrm>
            <a:off x="15228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Metodología</a:t>
            </a:r>
            <a:endParaRPr lang="en-US" sz="1300" b="1" dirty="0" err="1">
              <a:solidFill>
                <a:schemeClr val="bg2">
                  <a:lumMod val="75000"/>
                </a:schemeClr>
              </a:solidFill>
              <a:latin typeface="Calibri" panose="020F0502020204030204" pitchFamily="34" charset="0"/>
            </a:endParaRPr>
          </a:p>
        </p:txBody>
      </p:sp>
      <p:sp>
        <p:nvSpPr>
          <p:cNvPr id="60" name="Rectángulo 59"/>
          <p:cNvSpPr/>
          <p:nvPr/>
        </p:nvSpPr>
        <p:spPr bwMode="ltGray">
          <a:xfrm>
            <a:off x="30456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Fase 1</a:t>
            </a:r>
            <a:endParaRPr lang="en-US" sz="1300" b="1" dirty="0" err="1">
              <a:solidFill>
                <a:schemeClr val="bg2">
                  <a:lumMod val="75000"/>
                </a:schemeClr>
              </a:solidFill>
              <a:latin typeface="Calibri" panose="020F0502020204030204" pitchFamily="34" charset="0"/>
            </a:endParaRPr>
          </a:p>
        </p:txBody>
      </p:sp>
      <p:sp>
        <p:nvSpPr>
          <p:cNvPr id="61" name="Rectángulo 60"/>
          <p:cNvSpPr/>
          <p:nvPr/>
        </p:nvSpPr>
        <p:spPr bwMode="ltGray">
          <a:xfrm>
            <a:off x="4568400" y="-13939"/>
            <a:ext cx="1530000" cy="396000"/>
          </a:xfrm>
          <a:prstGeom prst="rect">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latin typeface="Calibri" panose="020F0502020204030204" pitchFamily="34" charset="0"/>
              </a:rPr>
              <a:t>Fase 2</a:t>
            </a:r>
            <a:endParaRPr lang="en-US" sz="1600" b="1" dirty="0" err="1">
              <a:solidFill>
                <a:schemeClr val="bg1"/>
              </a:solidFill>
              <a:latin typeface="Calibri" panose="020F0502020204030204" pitchFamily="34" charset="0"/>
            </a:endParaRPr>
          </a:p>
        </p:txBody>
      </p:sp>
      <p:sp>
        <p:nvSpPr>
          <p:cNvPr id="62" name="Rectángulo 61"/>
          <p:cNvSpPr/>
          <p:nvPr/>
        </p:nvSpPr>
        <p:spPr bwMode="ltGray">
          <a:xfrm>
            <a:off x="60912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3</a:t>
            </a:r>
            <a:endParaRPr lang="en-US" sz="1300" b="1" dirty="0" err="1" smtClean="0">
              <a:solidFill>
                <a:schemeClr val="bg2">
                  <a:lumMod val="75000"/>
                </a:schemeClr>
              </a:solidFill>
              <a:latin typeface="Calibri" panose="020F0502020204030204" pitchFamily="34" charset="0"/>
            </a:endParaRPr>
          </a:p>
        </p:txBody>
      </p:sp>
      <p:sp>
        <p:nvSpPr>
          <p:cNvPr id="63" name="Rectángulo 62"/>
          <p:cNvSpPr/>
          <p:nvPr/>
        </p:nvSpPr>
        <p:spPr bwMode="ltGray">
          <a:xfrm>
            <a:off x="76140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Próximos pasos</a:t>
            </a:r>
            <a:endParaRPr lang="en-US" sz="1300" b="1" dirty="0" err="1" smtClean="0">
              <a:solidFill>
                <a:schemeClr val="bg2">
                  <a:lumMod val="75000"/>
                </a:schemeClr>
              </a:solidFill>
              <a:latin typeface="Calibri" panose="020F0502020204030204" pitchFamily="34" charset="0"/>
            </a:endParaRPr>
          </a:p>
        </p:txBody>
      </p:sp>
      <p:sp>
        <p:nvSpPr>
          <p:cNvPr id="64" name="Título 1"/>
          <p:cNvSpPr txBox="1">
            <a:spLocks/>
          </p:cNvSpPr>
          <p:nvPr/>
        </p:nvSpPr>
        <p:spPr>
          <a:xfrm>
            <a:off x="247179" y="397221"/>
            <a:ext cx="8896821" cy="457200"/>
          </a:xfrm>
          <a:prstGeom prst="rect">
            <a:avLst/>
          </a:prstGeom>
        </p:spPr>
        <p:txBody>
          <a:bodyPr lIns="0"/>
          <a:lstStyle>
            <a:lvl1pPr marL="0" algn="l" defTabSz="914400" rtl="0" eaLnBrk="1" latinLnBrk="0" hangingPunct="1">
              <a:lnSpc>
                <a:spcPct val="100000"/>
              </a:lnSpc>
              <a:spcBef>
                <a:spcPct val="0"/>
              </a:spcBef>
              <a:buNone/>
              <a:defRPr lang="es-ES_tradnl" sz="1800" b="1" i="0" kern="1200" noProof="0" dirty="0">
                <a:solidFill>
                  <a:schemeClr val="tx2">
                    <a:lumMod val="50000"/>
                  </a:schemeClr>
                </a:solidFill>
                <a:latin typeface="Calibri" panose="020F0502020204030204" pitchFamily="34" charset="0"/>
                <a:ea typeface="+mn-ea"/>
                <a:cs typeface="+mn-cs"/>
              </a:defRPr>
            </a:lvl1pPr>
          </a:lstStyle>
          <a:p>
            <a:pPr>
              <a:spcAft>
                <a:spcPts val="900"/>
              </a:spcAft>
            </a:pPr>
            <a:r>
              <a:rPr lang="es-ES" dirty="0">
                <a:solidFill>
                  <a:schemeClr val="tx1"/>
                </a:solidFill>
              </a:rPr>
              <a:t>En la Fase 2 </a:t>
            </a:r>
            <a:r>
              <a:rPr lang="es-ES" dirty="0" smtClean="0">
                <a:solidFill>
                  <a:schemeClr val="tx1"/>
                </a:solidFill>
              </a:rPr>
              <a:t>se estableció el </a:t>
            </a:r>
            <a:r>
              <a:rPr lang="es-ES" dirty="0">
                <a:solidFill>
                  <a:schemeClr val="tx1"/>
                </a:solidFill>
              </a:rPr>
              <a:t>papel futuro de la FH en la atención del paciente </a:t>
            </a:r>
            <a:r>
              <a:rPr lang="es-ES" dirty="0" smtClean="0">
                <a:solidFill>
                  <a:schemeClr val="tx1"/>
                </a:solidFill>
              </a:rPr>
              <a:t>externo, se elaboró </a:t>
            </a:r>
            <a:r>
              <a:rPr lang="es-ES" dirty="0">
                <a:solidFill>
                  <a:schemeClr val="tx1"/>
                </a:solidFill>
              </a:rPr>
              <a:t>Mapa </a:t>
            </a:r>
            <a:r>
              <a:rPr lang="es-ES" dirty="0" smtClean="0">
                <a:solidFill>
                  <a:schemeClr val="tx1"/>
                </a:solidFill>
              </a:rPr>
              <a:t>Estratégico y se consensuaron las iniciativas </a:t>
            </a:r>
            <a:r>
              <a:rPr lang="es-ES" dirty="0">
                <a:solidFill>
                  <a:schemeClr val="tx1"/>
                </a:solidFill>
              </a:rPr>
              <a:t>a </a:t>
            </a:r>
            <a:r>
              <a:rPr lang="es-ES" dirty="0" smtClean="0">
                <a:solidFill>
                  <a:schemeClr val="tx1"/>
                </a:solidFill>
              </a:rPr>
              <a:t>desarrollar</a:t>
            </a:r>
            <a:endParaRPr lang="es-ES" dirty="0">
              <a:solidFill>
                <a:schemeClr val="tx1"/>
              </a:solidFill>
            </a:endParaRPr>
          </a:p>
        </p:txBody>
      </p:sp>
      <p:grpSp>
        <p:nvGrpSpPr>
          <p:cNvPr id="65" name="Grupo 284"/>
          <p:cNvGrpSpPr>
            <a:grpSpLocks/>
          </p:cNvGrpSpPr>
          <p:nvPr/>
        </p:nvGrpSpPr>
        <p:grpSpPr bwMode="auto">
          <a:xfrm>
            <a:off x="331672" y="1274251"/>
            <a:ext cx="8507527" cy="4212154"/>
            <a:chOff x="8695727" y="5026734"/>
            <a:chExt cx="6502121" cy="2225692"/>
          </a:xfrm>
        </p:grpSpPr>
        <p:grpSp>
          <p:nvGrpSpPr>
            <p:cNvPr id="66" name="Grupo 190"/>
            <p:cNvGrpSpPr>
              <a:grpSpLocks/>
            </p:cNvGrpSpPr>
            <p:nvPr/>
          </p:nvGrpSpPr>
          <p:grpSpPr bwMode="auto">
            <a:xfrm>
              <a:off x="8695727" y="5026734"/>
              <a:ext cx="6502121" cy="2225692"/>
              <a:chOff x="68137" y="4695785"/>
              <a:chExt cx="6627155" cy="2296359"/>
            </a:xfrm>
          </p:grpSpPr>
          <p:sp>
            <p:nvSpPr>
              <p:cNvPr id="133" name="Rectángulo redondeado 132"/>
              <p:cNvSpPr/>
              <p:nvPr/>
            </p:nvSpPr>
            <p:spPr>
              <a:xfrm>
                <a:off x="149575" y="4925239"/>
                <a:ext cx="1579387" cy="943373"/>
              </a:xfrm>
              <a:prstGeom prst="roundRect">
                <a:avLst>
                  <a:gd name="adj" fmla="val 8117"/>
                </a:avLst>
              </a:prstGeom>
              <a:solidFill>
                <a:sysClr val="window" lastClr="FFFFFF"/>
              </a:solidFill>
              <a:ln w="12700" cap="flat" cmpd="sng" algn="ctr">
                <a:solidFill>
                  <a:srgbClr val="1F497D">
                    <a:lumMod val="50000"/>
                  </a:srgbClr>
                </a:solidFill>
                <a:prstDash val="sysDash"/>
              </a:ln>
              <a:effectLst>
                <a:outerShdw blurRad="50800" dist="38100" dir="2700000" algn="tl" rotWithShape="0">
                  <a:prstClr val="black">
                    <a:alpha val="40000"/>
                  </a:prstClr>
                </a:outerShdw>
              </a:effectLst>
            </p:spPr>
            <p:txBody>
              <a:bodyPr anchor="ctr"/>
              <a:lstStyle/>
              <a:p>
                <a:pPr algn="ctr" defTabSz="685800" eaLnBrk="1" fontAlgn="auto" hangingPunct="1">
                  <a:spcBef>
                    <a:spcPts val="0"/>
                  </a:spcBef>
                  <a:spcAft>
                    <a:spcPts val="0"/>
                  </a:spcAft>
                  <a:defRPr/>
                </a:pPr>
                <a:endParaRPr lang="es-ES" sz="1000" kern="0">
                  <a:solidFill>
                    <a:prstClr val="white"/>
                  </a:solidFill>
                  <a:latin typeface="Calibri"/>
                </a:endParaRPr>
              </a:p>
            </p:txBody>
          </p:sp>
          <p:sp>
            <p:nvSpPr>
              <p:cNvPr id="134" name="Rectángulo redondeado 133"/>
              <p:cNvSpPr/>
              <p:nvPr/>
            </p:nvSpPr>
            <p:spPr>
              <a:xfrm>
                <a:off x="68137" y="4893908"/>
                <a:ext cx="1649191" cy="504443"/>
              </a:xfrm>
              <a:prstGeom prst="roundRect">
                <a:avLst/>
              </a:prstGeom>
              <a:noFill/>
              <a:ln w="25400" cap="flat" cmpd="sng" algn="ctr">
                <a:noFill/>
                <a:prstDash val="solid"/>
              </a:ln>
              <a:effectLst/>
            </p:spPr>
            <p:txBody>
              <a:bodyPr anchor="ctr"/>
              <a:lstStyle/>
              <a:p>
                <a:pPr marL="135731" lvl="1" algn="ctr" defTabSz="685800" eaLnBrk="1" fontAlgn="auto" hangingPunct="1">
                  <a:spcBef>
                    <a:spcPts val="0"/>
                  </a:spcBef>
                  <a:spcAft>
                    <a:spcPts val="0"/>
                  </a:spcAft>
                  <a:defRPr/>
                </a:pPr>
                <a:r>
                  <a:rPr lang="es-ES" sz="1000" b="1" u="sng" kern="0" dirty="0">
                    <a:solidFill>
                      <a:srgbClr val="1F497D"/>
                    </a:solidFill>
                    <a:latin typeface="Calibri"/>
                  </a:rPr>
                  <a:t>Talleres 2 y 3: </a:t>
                </a:r>
                <a:r>
                  <a:rPr lang="es-ES" sz="1000" b="1" kern="0" dirty="0">
                    <a:solidFill>
                      <a:srgbClr val="1F497D"/>
                    </a:solidFill>
                    <a:latin typeface="Calibri"/>
                  </a:rPr>
                  <a:t>Elaboración del Mapa Estratégico: Pilares, resultados y objetivos estratégicos</a:t>
                </a:r>
              </a:p>
            </p:txBody>
          </p:sp>
          <p:sp>
            <p:nvSpPr>
              <p:cNvPr id="135" name="Rectángulo 193"/>
              <p:cNvSpPr>
                <a:spLocks noChangeArrowheads="1"/>
              </p:cNvSpPr>
              <p:nvPr/>
            </p:nvSpPr>
            <p:spPr bwMode="auto">
              <a:xfrm>
                <a:off x="77594" y="5637491"/>
                <a:ext cx="1715988" cy="23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1000" b="1" dirty="0">
                    <a:solidFill>
                      <a:srgbClr val="10253F"/>
                    </a:solidFill>
                    <a:latin typeface="Calibri" panose="020F0502020204030204" pitchFamily="34" charset="0"/>
                  </a:rPr>
                  <a:t>Comité de Expertos integrado por 14 FE</a:t>
                </a:r>
              </a:p>
            </p:txBody>
          </p:sp>
          <p:sp>
            <p:nvSpPr>
              <p:cNvPr id="136" name="Rectángulo redondeado 135"/>
              <p:cNvSpPr/>
              <p:nvPr/>
            </p:nvSpPr>
            <p:spPr>
              <a:xfrm>
                <a:off x="3311585" y="4799128"/>
                <a:ext cx="3288231" cy="1254556"/>
              </a:xfrm>
              <a:prstGeom prst="roundRect">
                <a:avLst>
                  <a:gd name="adj" fmla="val 8117"/>
                </a:avLst>
              </a:prstGeom>
              <a:solidFill>
                <a:sysClr val="window" lastClr="FFFFFF"/>
              </a:solidFill>
              <a:ln w="12700" cap="flat" cmpd="sng" algn="ctr">
                <a:solidFill>
                  <a:srgbClr val="1F497D">
                    <a:lumMod val="50000"/>
                  </a:srgbClr>
                </a:solidFill>
                <a:prstDash val="sysDash"/>
              </a:ln>
              <a:effectLst>
                <a:outerShdw blurRad="50800" dist="38100" dir="2700000" algn="tl" rotWithShape="0">
                  <a:prstClr val="black">
                    <a:alpha val="40000"/>
                  </a:prstClr>
                </a:outerShdw>
              </a:effectLst>
            </p:spPr>
            <p:txBody>
              <a:bodyPr anchor="ctr"/>
              <a:lstStyle/>
              <a:p>
                <a:pPr algn="ctr" defTabSz="685800" eaLnBrk="1" fontAlgn="auto" hangingPunct="1">
                  <a:spcBef>
                    <a:spcPts val="0"/>
                  </a:spcBef>
                  <a:spcAft>
                    <a:spcPts val="0"/>
                  </a:spcAft>
                  <a:defRPr/>
                </a:pPr>
                <a:endParaRPr lang="es-ES" sz="1000" kern="0">
                  <a:solidFill>
                    <a:prstClr val="white"/>
                  </a:solidFill>
                  <a:latin typeface="Calibri"/>
                </a:endParaRPr>
              </a:p>
            </p:txBody>
          </p:sp>
          <p:sp>
            <p:nvSpPr>
              <p:cNvPr id="137" name="Rectángulo redondeado 136"/>
              <p:cNvSpPr/>
              <p:nvPr/>
            </p:nvSpPr>
            <p:spPr>
              <a:xfrm>
                <a:off x="4300320" y="4864640"/>
                <a:ext cx="2394972" cy="650208"/>
              </a:xfrm>
              <a:prstGeom prst="roundRect">
                <a:avLst/>
              </a:prstGeom>
              <a:noFill/>
              <a:ln w="25400" cap="flat" cmpd="sng" algn="ctr">
                <a:noFill/>
                <a:prstDash val="solid"/>
              </a:ln>
              <a:effectLst/>
            </p:spPr>
            <p:txBody>
              <a:bodyPr anchor="ctr"/>
              <a:lstStyle/>
              <a:p>
                <a:pPr marL="135731" lvl="1" algn="ctr" eaLnBrk="1" fontAlgn="auto" hangingPunct="1">
                  <a:spcBef>
                    <a:spcPts val="0"/>
                  </a:spcBef>
                  <a:spcAft>
                    <a:spcPts val="0"/>
                  </a:spcAft>
                  <a:defRPr/>
                </a:pPr>
                <a:r>
                  <a:rPr lang="es-ES" sz="1000" b="1" u="sng" kern="0" dirty="0">
                    <a:solidFill>
                      <a:srgbClr val="1F497D"/>
                    </a:solidFill>
                    <a:latin typeface="Calibri"/>
                  </a:rPr>
                  <a:t>Taller 4</a:t>
                </a:r>
                <a:r>
                  <a:rPr lang="es-ES" sz="1000" b="1" kern="0" dirty="0">
                    <a:solidFill>
                      <a:srgbClr val="1F497D"/>
                    </a:solidFill>
                    <a:latin typeface="Calibri"/>
                  </a:rPr>
                  <a:t>: Definición y consenso de las iniciativas a nivel macro, meso y micro a emprender en el marco del papel del FE definido. Con la participación de distintos grupos de trabajo integrados por FE </a:t>
                </a:r>
                <a:r>
                  <a:rPr lang="es-ES" sz="1000" b="1" dirty="0">
                    <a:solidFill>
                      <a:srgbClr val="1F497D">
                        <a:lumMod val="50000"/>
                      </a:srgbClr>
                    </a:solidFill>
                    <a:latin typeface="Calibri"/>
                  </a:rPr>
                  <a:t>(Comité de Expertos y el Comité Asesor: 42 </a:t>
                </a:r>
                <a:r>
                  <a:rPr lang="es-ES" sz="1000" b="1" dirty="0" err="1">
                    <a:solidFill>
                      <a:srgbClr val="1F497D">
                        <a:lumMod val="50000"/>
                      </a:srgbClr>
                    </a:solidFill>
                    <a:latin typeface="Calibri"/>
                  </a:rPr>
                  <a:t>pers</a:t>
                </a:r>
                <a:r>
                  <a:rPr lang="es-ES" sz="1000" b="1" dirty="0">
                    <a:solidFill>
                      <a:srgbClr val="1F497D">
                        <a:lumMod val="50000"/>
                      </a:srgbClr>
                    </a:solidFill>
                    <a:latin typeface="Calibri"/>
                  </a:rPr>
                  <a:t>.)</a:t>
                </a:r>
              </a:p>
            </p:txBody>
          </p:sp>
          <p:sp>
            <p:nvSpPr>
              <p:cNvPr id="138" name="Rectángulo 137"/>
              <p:cNvSpPr/>
              <p:nvPr/>
            </p:nvSpPr>
            <p:spPr>
              <a:xfrm>
                <a:off x="3494445" y="5735950"/>
                <a:ext cx="911060" cy="238698"/>
              </a:xfrm>
              <a:prstGeom prst="rect">
                <a:avLst/>
              </a:prstGeom>
              <a:noFill/>
            </p:spPr>
            <p:txBody>
              <a:bodyPr>
                <a:spAutoFit/>
              </a:bodyPr>
              <a:lstStyle/>
              <a:p>
                <a:pPr algn="ctr" defTabSz="685800" eaLnBrk="1" fontAlgn="auto" hangingPunct="1">
                  <a:spcBef>
                    <a:spcPts val="0"/>
                  </a:spcBef>
                  <a:spcAft>
                    <a:spcPts val="0"/>
                  </a:spcAft>
                  <a:defRPr/>
                </a:pPr>
                <a:r>
                  <a:rPr lang="es-ES" sz="1000" kern="0" dirty="0">
                    <a:solidFill>
                      <a:prstClr val="black"/>
                    </a:solidFill>
                    <a:latin typeface="Calibri"/>
                  </a:rPr>
                  <a:t>Grupo de trabajo consenso Pilar 1</a:t>
                </a:r>
              </a:p>
            </p:txBody>
          </p:sp>
          <p:pic>
            <p:nvPicPr>
              <p:cNvPr id="139" name="Imagen 19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4592" y="4695785"/>
                <a:ext cx="279545" cy="19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Flecha derecha 139"/>
              <p:cNvSpPr/>
              <p:nvPr/>
            </p:nvSpPr>
            <p:spPr>
              <a:xfrm>
                <a:off x="3125490" y="4954719"/>
                <a:ext cx="200660" cy="586333"/>
              </a:xfrm>
              <a:prstGeom prst="rightArrow">
                <a:avLst/>
              </a:prstGeom>
              <a:solidFill>
                <a:srgbClr val="4F81BD"/>
              </a:solidFill>
              <a:ln w="25400" cap="flat" cmpd="sng" algn="ctr">
                <a:noFill/>
                <a:prstDash val="solid"/>
              </a:ln>
              <a:effectLst/>
            </p:spPr>
            <p:txBody>
              <a:bodyPr anchor="ctr"/>
              <a:lstStyle/>
              <a:p>
                <a:pPr algn="ctr" defTabSz="685800" eaLnBrk="1" fontAlgn="auto" hangingPunct="1">
                  <a:spcBef>
                    <a:spcPts val="0"/>
                  </a:spcBef>
                  <a:spcAft>
                    <a:spcPts val="0"/>
                  </a:spcAft>
                  <a:defRPr/>
                </a:pPr>
                <a:endParaRPr lang="es-ES" sz="1000" kern="0">
                  <a:solidFill>
                    <a:prstClr val="white"/>
                  </a:solidFill>
                  <a:latin typeface="Calibri"/>
                </a:endParaRPr>
              </a:p>
            </p:txBody>
          </p:sp>
          <p:sp>
            <p:nvSpPr>
              <p:cNvPr id="141" name="Rectángulo 140"/>
              <p:cNvSpPr/>
              <p:nvPr/>
            </p:nvSpPr>
            <p:spPr>
              <a:xfrm>
                <a:off x="3424861" y="4918688"/>
                <a:ext cx="909442" cy="519182"/>
              </a:xfrm>
              <a:prstGeom prst="rect">
                <a:avLst/>
              </a:prstGeom>
              <a:solidFill>
                <a:sysClr val="window" lastClr="FFFFFF">
                  <a:lumMod val="85000"/>
                </a:sysClr>
              </a:solidFill>
              <a:ln w="12700" cap="flat" cmpd="sng" algn="ctr">
                <a:solidFill>
                  <a:sysClr val="windowText" lastClr="000000"/>
                </a:solidFill>
                <a:prstDash val="solid"/>
              </a:ln>
              <a:effectLst/>
            </p:spPr>
            <p:txBody>
              <a:bodyPr/>
              <a:lstStyle/>
              <a:p>
                <a:pPr defTabSz="685800" eaLnBrk="1" fontAlgn="auto" hangingPunct="1">
                  <a:spcBef>
                    <a:spcPts val="0"/>
                  </a:spcBef>
                  <a:spcAft>
                    <a:spcPts val="450"/>
                  </a:spcAft>
                  <a:defRPr/>
                </a:pPr>
                <a:endParaRPr lang="es-ES" sz="1000" b="1" i="1" kern="0" dirty="0">
                  <a:solidFill>
                    <a:prstClr val="black"/>
                  </a:solidFill>
                  <a:latin typeface="Calibri"/>
                </a:endParaRPr>
              </a:p>
            </p:txBody>
          </p:sp>
          <p:sp>
            <p:nvSpPr>
              <p:cNvPr id="142" name="Rectángulo 141"/>
              <p:cNvSpPr/>
              <p:nvPr/>
            </p:nvSpPr>
            <p:spPr>
              <a:xfrm>
                <a:off x="3494445" y="4974373"/>
                <a:ext cx="946661" cy="492978"/>
              </a:xfrm>
              <a:prstGeom prst="rect">
                <a:avLst/>
              </a:prstGeom>
              <a:solidFill>
                <a:sysClr val="window" lastClr="FFFFFF"/>
              </a:solidFill>
              <a:ln w="12700" cap="flat" cmpd="sng" algn="ctr">
                <a:solidFill>
                  <a:sysClr val="windowText" lastClr="000000"/>
                </a:solidFill>
                <a:prstDash val="solid"/>
              </a:ln>
              <a:effectLst/>
            </p:spPr>
            <p:txBody>
              <a:bodyPr/>
              <a:lstStyle/>
              <a:p>
                <a:pPr defTabSz="685800" eaLnBrk="1" fontAlgn="auto" hangingPunct="1">
                  <a:spcBef>
                    <a:spcPts val="0"/>
                  </a:spcBef>
                  <a:spcAft>
                    <a:spcPts val="450"/>
                  </a:spcAft>
                  <a:defRPr/>
                </a:pPr>
                <a:r>
                  <a:rPr lang="es-ES" sz="1000" b="1" i="1" kern="0" dirty="0">
                    <a:solidFill>
                      <a:prstClr val="black"/>
                    </a:solidFill>
                    <a:latin typeface="Calibri"/>
                  </a:rPr>
                  <a:t>Documento de consenso preliminar</a:t>
                </a:r>
              </a:p>
            </p:txBody>
          </p:sp>
          <p:pic>
            <p:nvPicPr>
              <p:cNvPr id="143" name="Imagen 20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5938" y="5238704"/>
                <a:ext cx="376873" cy="7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Rectángulo 143"/>
              <p:cNvSpPr/>
              <p:nvPr/>
            </p:nvSpPr>
            <p:spPr>
              <a:xfrm>
                <a:off x="1991202" y="4868699"/>
                <a:ext cx="993590" cy="984874"/>
              </a:xfrm>
              <a:prstGeom prst="rect">
                <a:avLst/>
              </a:prstGeom>
              <a:solidFill>
                <a:sysClr val="window" lastClr="FFFFFF">
                  <a:lumMod val="85000"/>
                </a:sysClr>
              </a:solidFill>
              <a:ln w="12700" cap="flat" cmpd="sng" algn="ctr">
                <a:solidFill>
                  <a:sysClr val="windowText" lastClr="000000"/>
                </a:solidFill>
                <a:prstDash val="solid"/>
              </a:ln>
              <a:effectLst/>
            </p:spPr>
            <p:txBody>
              <a:bodyPr/>
              <a:lstStyle/>
              <a:p>
                <a:pPr defTabSz="685800" eaLnBrk="1" fontAlgn="auto" hangingPunct="1">
                  <a:spcBef>
                    <a:spcPts val="0"/>
                  </a:spcBef>
                  <a:spcAft>
                    <a:spcPts val="0"/>
                  </a:spcAft>
                  <a:defRPr/>
                </a:pPr>
                <a:endParaRPr lang="es-ES" sz="1000" b="1" i="1" kern="0" dirty="0">
                  <a:solidFill>
                    <a:prstClr val="black"/>
                  </a:solidFill>
                  <a:latin typeface="Calibri"/>
                </a:endParaRPr>
              </a:p>
            </p:txBody>
          </p:sp>
          <p:sp>
            <p:nvSpPr>
              <p:cNvPr id="145" name="Rectángulo 144"/>
              <p:cNvSpPr/>
              <p:nvPr/>
            </p:nvSpPr>
            <p:spPr>
              <a:xfrm>
                <a:off x="2074534" y="4957767"/>
                <a:ext cx="1029190" cy="1036572"/>
              </a:xfrm>
              <a:prstGeom prst="rect">
                <a:avLst/>
              </a:prstGeom>
              <a:solidFill>
                <a:sysClr val="window" lastClr="FFFFFF"/>
              </a:solidFill>
              <a:ln w="12700" cap="flat" cmpd="sng" algn="ctr">
                <a:solidFill>
                  <a:sysClr val="windowText" lastClr="000000"/>
                </a:solidFill>
                <a:prstDash val="solid"/>
              </a:ln>
              <a:effectLst/>
            </p:spPr>
            <p:txBody>
              <a:bodyPr lIns="27000" tIns="0"/>
              <a:lstStyle/>
              <a:p>
                <a:pPr defTabSz="685800" eaLnBrk="1" fontAlgn="auto" hangingPunct="1">
                  <a:spcBef>
                    <a:spcPts val="0"/>
                  </a:spcBef>
                  <a:spcAft>
                    <a:spcPts val="450"/>
                  </a:spcAft>
                  <a:defRPr/>
                </a:pPr>
                <a:r>
                  <a:rPr lang="es-ES" sz="1000" b="1" i="1" kern="0" dirty="0">
                    <a:solidFill>
                      <a:prstClr val="black"/>
                    </a:solidFill>
                    <a:latin typeface="Calibri"/>
                  </a:rPr>
                  <a:t>Documento a consensuar con el colectivo de FE</a:t>
                </a:r>
              </a:p>
              <a:p>
                <a:pPr marL="64294" indent="-64294" defTabSz="685800" eaLnBrk="1" fontAlgn="auto" hangingPunct="1">
                  <a:spcBef>
                    <a:spcPts val="0"/>
                  </a:spcBef>
                  <a:spcAft>
                    <a:spcPts val="0"/>
                  </a:spcAft>
                  <a:buFont typeface="Wingdings" panose="05000000000000000000" pitchFamily="2" charset="2"/>
                  <a:buChar char="ü"/>
                  <a:defRPr/>
                </a:pPr>
                <a:r>
                  <a:rPr lang="es-ES" sz="1000" kern="0" dirty="0">
                    <a:solidFill>
                      <a:prstClr val="black"/>
                    </a:solidFill>
                    <a:latin typeface="Calibri"/>
                  </a:rPr>
                  <a:t>Papel futuro de la FH en la atención del paciente externo</a:t>
                </a:r>
              </a:p>
              <a:p>
                <a:pPr marL="64294" indent="-64294" defTabSz="685800" eaLnBrk="1" fontAlgn="auto" hangingPunct="1">
                  <a:spcBef>
                    <a:spcPts val="0"/>
                  </a:spcBef>
                  <a:spcAft>
                    <a:spcPts val="0"/>
                  </a:spcAft>
                  <a:buFont typeface="Wingdings" panose="05000000000000000000" pitchFamily="2" charset="2"/>
                  <a:buChar char="ü"/>
                  <a:defRPr/>
                </a:pPr>
                <a:r>
                  <a:rPr lang="es-ES" sz="1000" kern="0" dirty="0">
                    <a:solidFill>
                      <a:prstClr val="black"/>
                    </a:solidFill>
                    <a:latin typeface="Calibri"/>
                  </a:rPr>
                  <a:t>Mapa Estratégico de la FH para acometer su papel</a:t>
                </a:r>
              </a:p>
              <a:p>
                <a:pPr marL="64294" indent="-64294" defTabSz="685800" eaLnBrk="1" fontAlgn="auto" hangingPunct="1">
                  <a:spcBef>
                    <a:spcPts val="0"/>
                  </a:spcBef>
                  <a:spcAft>
                    <a:spcPts val="0"/>
                  </a:spcAft>
                  <a:buFont typeface="Wingdings" panose="05000000000000000000" pitchFamily="2" charset="2"/>
                  <a:buChar char="ü"/>
                  <a:defRPr/>
                </a:pPr>
                <a:r>
                  <a:rPr lang="es-ES" sz="1000" kern="0" dirty="0">
                    <a:solidFill>
                      <a:prstClr val="black"/>
                    </a:solidFill>
                    <a:latin typeface="Calibri"/>
                  </a:rPr>
                  <a:t>Iniciativas a emprender a nivel Macro, Meso y Micro</a:t>
                </a:r>
                <a:endParaRPr lang="es-ES" sz="1000" b="1" i="1" kern="0" dirty="0">
                  <a:solidFill>
                    <a:prstClr val="black"/>
                  </a:solidFill>
                  <a:latin typeface="Calibri"/>
                </a:endParaRPr>
              </a:p>
            </p:txBody>
          </p:sp>
          <p:pic>
            <p:nvPicPr>
              <p:cNvPr id="146" name="Imagen 20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0123" y="4974373"/>
                <a:ext cx="199663" cy="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Rectángulo redondeado 146"/>
              <p:cNvSpPr/>
              <p:nvPr/>
            </p:nvSpPr>
            <p:spPr>
              <a:xfrm>
                <a:off x="3332622" y="6263322"/>
                <a:ext cx="3288231" cy="728822"/>
              </a:xfrm>
              <a:prstGeom prst="roundRect">
                <a:avLst>
                  <a:gd name="adj" fmla="val 8117"/>
                </a:avLst>
              </a:prstGeom>
              <a:solidFill>
                <a:sysClr val="window" lastClr="FFFFFF"/>
              </a:solidFill>
              <a:ln w="12700" cap="flat" cmpd="sng" algn="ctr">
                <a:solidFill>
                  <a:srgbClr val="1F497D">
                    <a:lumMod val="50000"/>
                  </a:srgbClr>
                </a:solidFill>
                <a:prstDash val="sysDash"/>
              </a:ln>
              <a:effectLst>
                <a:outerShdw blurRad="50800" dist="38100" dir="2700000" algn="tl" rotWithShape="0">
                  <a:prstClr val="black">
                    <a:alpha val="40000"/>
                  </a:prstClr>
                </a:outerShdw>
              </a:effectLst>
            </p:spPr>
            <p:txBody>
              <a:bodyPr anchor="ctr"/>
              <a:lstStyle/>
              <a:p>
                <a:pPr algn="ctr" defTabSz="685800" eaLnBrk="1" fontAlgn="auto" hangingPunct="1">
                  <a:spcBef>
                    <a:spcPts val="0"/>
                  </a:spcBef>
                  <a:spcAft>
                    <a:spcPts val="0"/>
                  </a:spcAft>
                  <a:defRPr/>
                </a:pPr>
                <a:endParaRPr lang="es-ES" sz="1000" kern="0" dirty="0">
                  <a:solidFill>
                    <a:prstClr val="white"/>
                  </a:solidFill>
                  <a:latin typeface="Calibri"/>
                </a:endParaRPr>
              </a:p>
            </p:txBody>
          </p:sp>
          <p:sp>
            <p:nvSpPr>
              <p:cNvPr id="148" name="Rectángulo 147"/>
              <p:cNvSpPr/>
              <p:nvPr/>
            </p:nvSpPr>
            <p:spPr>
              <a:xfrm>
                <a:off x="5690374" y="6327197"/>
                <a:ext cx="767038" cy="437292"/>
              </a:xfrm>
              <a:prstGeom prst="rect">
                <a:avLst/>
              </a:prstGeom>
              <a:solidFill>
                <a:sysClr val="window" lastClr="FFFFFF">
                  <a:lumMod val="85000"/>
                </a:sysClr>
              </a:solidFill>
              <a:ln w="12700" cap="flat" cmpd="sng" algn="ctr">
                <a:solidFill>
                  <a:sysClr val="windowText" lastClr="000000"/>
                </a:solidFill>
                <a:prstDash val="solid"/>
              </a:ln>
              <a:effectLst/>
            </p:spPr>
            <p:txBody>
              <a:bodyPr/>
              <a:lstStyle/>
              <a:p>
                <a:pPr defTabSz="685800" eaLnBrk="1" fontAlgn="auto" hangingPunct="1">
                  <a:spcBef>
                    <a:spcPts val="0"/>
                  </a:spcBef>
                  <a:spcAft>
                    <a:spcPts val="450"/>
                  </a:spcAft>
                  <a:defRPr/>
                </a:pPr>
                <a:endParaRPr lang="es-ES" sz="1000" b="1" i="1" kern="0" dirty="0">
                  <a:solidFill>
                    <a:prstClr val="black"/>
                  </a:solidFill>
                  <a:latin typeface="Calibri"/>
                </a:endParaRPr>
              </a:p>
            </p:txBody>
          </p:sp>
          <p:sp>
            <p:nvSpPr>
              <p:cNvPr id="149" name="Rectángulo 148"/>
              <p:cNvSpPr/>
              <p:nvPr/>
            </p:nvSpPr>
            <p:spPr>
              <a:xfrm>
                <a:off x="5763195" y="6391070"/>
                <a:ext cx="765419" cy="443845"/>
              </a:xfrm>
              <a:prstGeom prst="rect">
                <a:avLst/>
              </a:prstGeom>
              <a:solidFill>
                <a:sysClr val="window" lastClr="FFFFFF"/>
              </a:solidFill>
              <a:ln w="12700" cap="flat" cmpd="sng" algn="ctr">
                <a:solidFill>
                  <a:sysClr val="windowText" lastClr="000000"/>
                </a:solidFill>
                <a:prstDash val="solid"/>
              </a:ln>
              <a:effectLst/>
            </p:spPr>
            <p:txBody>
              <a:bodyPr/>
              <a:lstStyle/>
              <a:p>
                <a:pPr defTabSz="685800" eaLnBrk="1" fontAlgn="auto" hangingPunct="1">
                  <a:spcBef>
                    <a:spcPts val="0"/>
                  </a:spcBef>
                  <a:spcAft>
                    <a:spcPts val="450"/>
                  </a:spcAft>
                  <a:defRPr/>
                </a:pPr>
                <a:r>
                  <a:rPr lang="es-ES" sz="1000" b="1" i="1" kern="0" dirty="0">
                    <a:solidFill>
                      <a:prstClr val="black"/>
                    </a:solidFill>
                    <a:latin typeface="Calibri"/>
                  </a:rPr>
                  <a:t>Documento final</a:t>
                </a:r>
              </a:p>
            </p:txBody>
          </p:sp>
          <p:sp>
            <p:nvSpPr>
              <p:cNvPr id="150" name="CuadroTexto 208"/>
              <p:cNvSpPr txBox="1">
                <a:spLocks noChangeArrowheads="1"/>
              </p:cNvSpPr>
              <p:nvPr/>
            </p:nvSpPr>
            <p:spPr bwMode="auto">
              <a:xfrm>
                <a:off x="3329458" y="6262584"/>
                <a:ext cx="2245795" cy="33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1000" b="1" u="sng">
                    <a:solidFill>
                      <a:srgbClr val="1F497D"/>
                    </a:solidFill>
                    <a:latin typeface="Calibri" panose="020F0502020204030204" pitchFamily="34" charset="0"/>
                  </a:rPr>
                  <a:t>Conferencia de Consenso</a:t>
                </a:r>
                <a:r>
                  <a:rPr lang="es-ES" altLang="es-ES" sz="1000" b="1">
                    <a:solidFill>
                      <a:srgbClr val="1F497D"/>
                    </a:solidFill>
                    <a:latin typeface="Calibri" panose="020F0502020204030204" pitchFamily="34" charset="0"/>
                  </a:rPr>
                  <a:t>: presentación Mapa Estratégico a un amplio número de FE (80 pers.), consenso y priorización de iniciativas</a:t>
                </a:r>
              </a:p>
            </p:txBody>
          </p:sp>
          <p:sp>
            <p:nvSpPr>
              <p:cNvPr id="152" name="Rectángulo 151"/>
              <p:cNvSpPr/>
              <p:nvPr/>
            </p:nvSpPr>
            <p:spPr>
              <a:xfrm>
                <a:off x="4546290" y="5735950"/>
                <a:ext cx="911060" cy="238698"/>
              </a:xfrm>
              <a:prstGeom prst="rect">
                <a:avLst/>
              </a:prstGeom>
              <a:noFill/>
            </p:spPr>
            <p:txBody>
              <a:bodyPr>
                <a:spAutoFit/>
              </a:bodyPr>
              <a:lstStyle/>
              <a:p>
                <a:pPr algn="ctr" defTabSz="685800" eaLnBrk="1" fontAlgn="auto" hangingPunct="1">
                  <a:spcBef>
                    <a:spcPts val="0"/>
                  </a:spcBef>
                  <a:spcAft>
                    <a:spcPts val="0"/>
                  </a:spcAft>
                  <a:defRPr/>
                </a:pPr>
                <a:r>
                  <a:rPr lang="es-ES" sz="1000" kern="0" dirty="0">
                    <a:solidFill>
                      <a:prstClr val="black"/>
                    </a:solidFill>
                    <a:latin typeface="Calibri"/>
                  </a:rPr>
                  <a:t>Grupo de trabajo consenso Pilar 2</a:t>
                </a:r>
              </a:p>
            </p:txBody>
          </p:sp>
          <p:sp>
            <p:nvSpPr>
              <p:cNvPr id="153" name="Rectángulo 152"/>
              <p:cNvSpPr/>
              <p:nvPr/>
            </p:nvSpPr>
            <p:spPr>
              <a:xfrm>
                <a:off x="5569008" y="5735950"/>
                <a:ext cx="911060" cy="238698"/>
              </a:xfrm>
              <a:prstGeom prst="rect">
                <a:avLst/>
              </a:prstGeom>
              <a:noFill/>
            </p:spPr>
            <p:txBody>
              <a:bodyPr>
                <a:spAutoFit/>
              </a:bodyPr>
              <a:lstStyle/>
              <a:p>
                <a:pPr algn="ctr" defTabSz="685800" eaLnBrk="1" fontAlgn="auto" hangingPunct="1">
                  <a:spcBef>
                    <a:spcPts val="0"/>
                  </a:spcBef>
                  <a:spcAft>
                    <a:spcPts val="0"/>
                  </a:spcAft>
                  <a:defRPr/>
                </a:pPr>
                <a:r>
                  <a:rPr lang="es-ES" sz="1000" kern="0" dirty="0">
                    <a:solidFill>
                      <a:prstClr val="black"/>
                    </a:solidFill>
                    <a:latin typeface="Calibri"/>
                  </a:rPr>
                  <a:t>Grupo de trabajo consenso Pilar 3</a:t>
                </a:r>
              </a:p>
            </p:txBody>
          </p:sp>
          <p:sp>
            <p:nvSpPr>
              <p:cNvPr id="154" name="Flecha abajo 153"/>
              <p:cNvSpPr/>
              <p:nvPr/>
            </p:nvSpPr>
            <p:spPr>
              <a:xfrm>
                <a:off x="4819770" y="6088078"/>
                <a:ext cx="351155" cy="124473"/>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defTabSz="685800" eaLnBrk="1" fontAlgn="auto" hangingPunct="1">
                  <a:spcBef>
                    <a:spcPts val="0"/>
                  </a:spcBef>
                  <a:spcAft>
                    <a:spcPts val="0"/>
                  </a:spcAft>
                  <a:defRPr/>
                </a:pPr>
                <a:endParaRPr lang="es-ES" sz="1000" kern="0">
                  <a:solidFill>
                    <a:prstClr val="white"/>
                  </a:solidFill>
                  <a:latin typeface="Calibri"/>
                </a:endParaRPr>
              </a:p>
            </p:txBody>
          </p:sp>
          <p:sp>
            <p:nvSpPr>
              <p:cNvPr id="155" name="Flecha derecha 154"/>
              <p:cNvSpPr/>
              <p:nvPr/>
            </p:nvSpPr>
            <p:spPr>
              <a:xfrm>
                <a:off x="1780745" y="4954719"/>
                <a:ext cx="200660" cy="586333"/>
              </a:xfrm>
              <a:prstGeom prst="rightArrow">
                <a:avLst/>
              </a:prstGeom>
              <a:solidFill>
                <a:srgbClr val="4F81BD"/>
              </a:solidFill>
              <a:ln w="25400" cap="flat" cmpd="sng" algn="ctr">
                <a:noFill/>
                <a:prstDash val="solid"/>
              </a:ln>
              <a:effectLst/>
            </p:spPr>
            <p:txBody>
              <a:bodyPr anchor="ctr"/>
              <a:lstStyle/>
              <a:p>
                <a:pPr algn="ctr" defTabSz="685800" eaLnBrk="1" fontAlgn="auto" hangingPunct="1">
                  <a:spcBef>
                    <a:spcPts val="0"/>
                  </a:spcBef>
                  <a:spcAft>
                    <a:spcPts val="0"/>
                  </a:spcAft>
                  <a:defRPr/>
                </a:pPr>
                <a:endParaRPr lang="es-ES" sz="1000" kern="0">
                  <a:solidFill>
                    <a:prstClr val="white"/>
                  </a:solidFill>
                  <a:latin typeface="Calibri"/>
                </a:endParaRPr>
              </a:p>
            </p:txBody>
          </p:sp>
          <p:sp>
            <p:nvSpPr>
              <p:cNvPr id="156" name="Rectángulo redondeado 155"/>
              <p:cNvSpPr/>
              <p:nvPr/>
            </p:nvSpPr>
            <p:spPr>
              <a:xfrm>
                <a:off x="206214" y="6251858"/>
                <a:ext cx="2458082" cy="733735"/>
              </a:xfrm>
              <a:prstGeom prst="roundRect">
                <a:avLst>
                  <a:gd name="adj" fmla="val 8117"/>
                </a:avLst>
              </a:prstGeom>
              <a:solidFill>
                <a:schemeClr val="bg1">
                  <a:lumMod val="95000"/>
                </a:schemeClr>
              </a:solidFill>
              <a:ln w="12700" cap="flat" cmpd="sng" algn="ctr">
                <a:solidFill>
                  <a:srgbClr val="1F497D">
                    <a:lumMod val="50000"/>
                  </a:srgbClr>
                </a:solidFill>
                <a:prstDash val="sysDash"/>
              </a:ln>
              <a:effectLst>
                <a:outerShdw blurRad="50800" dist="38100" dir="2700000" algn="tl" rotWithShape="0">
                  <a:prstClr val="black">
                    <a:alpha val="40000"/>
                  </a:prstClr>
                </a:outerShdw>
              </a:effectLst>
            </p:spPr>
            <p:txBody>
              <a:bodyPr anchor="ctr"/>
              <a:lstStyle/>
              <a:p>
                <a:pPr algn="ctr" defTabSz="685800" eaLnBrk="1" fontAlgn="auto" hangingPunct="1">
                  <a:spcBef>
                    <a:spcPts val="0"/>
                  </a:spcBef>
                  <a:spcAft>
                    <a:spcPts val="0"/>
                  </a:spcAft>
                  <a:defRPr/>
                </a:pPr>
                <a:endParaRPr lang="es-ES" sz="1000" kern="0">
                  <a:solidFill>
                    <a:prstClr val="white"/>
                  </a:solidFill>
                  <a:latin typeface="Calibri"/>
                </a:endParaRPr>
              </a:p>
            </p:txBody>
          </p:sp>
        </p:grpSp>
        <p:sp>
          <p:nvSpPr>
            <p:cNvPr id="67" name="Rectángulo redondeado 66"/>
            <p:cNvSpPr/>
            <p:nvPr/>
          </p:nvSpPr>
          <p:spPr>
            <a:xfrm>
              <a:off x="8781980" y="6568253"/>
              <a:ext cx="2419644" cy="182551"/>
            </a:xfrm>
            <a:prstGeom prst="roundRect">
              <a:avLst/>
            </a:prstGeom>
            <a:noFill/>
            <a:ln w="25400" cap="flat" cmpd="sng" algn="ctr">
              <a:noFill/>
              <a:prstDash val="solid"/>
            </a:ln>
            <a:effectLst/>
          </p:spPr>
          <p:txBody>
            <a:bodyPr anchor="ctr"/>
            <a:lstStyle/>
            <a:p>
              <a:pPr marL="135731" lvl="1" algn="ctr" defTabSz="685800" eaLnBrk="1" fontAlgn="auto" hangingPunct="1">
                <a:spcBef>
                  <a:spcPts val="0"/>
                </a:spcBef>
                <a:spcAft>
                  <a:spcPts val="0"/>
                </a:spcAft>
                <a:defRPr/>
              </a:pPr>
              <a:r>
                <a:rPr lang="es-ES" sz="1000" b="1" u="sng" kern="0" dirty="0">
                  <a:solidFill>
                    <a:srgbClr val="1F497D"/>
                  </a:solidFill>
                  <a:latin typeface="Calibri"/>
                </a:rPr>
                <a:t>Entrevistas realizadas a expertos externos </a:t>
              </a:r>
              <a:endParaRPr lang="es-ES" sz="1000" b="1" kern="0" dirty="0">
                <a:solidFill>
                  <a:srgbClr val="1F497D"/>
                </a:solidFill>
                <a:latin typeface="Calibri"/>
              </a:endParaRPr>
            </a:p>
          </p:txBody>
        </p:sp>
        <p:sp>
          <p:nvSpPr>
            <p:cNvPr id="68" name="Rectángulo redondeado 67"/>
            <p:cNvSpPr/>
            <p:nvPr/>
          </p:nvSpPr>
          <p:spPr>
            <a:xfrm>
              <a:off x="8831199" y="7038124"/>
              <a:ext cx="2441872" cy="163732"/>
            </a:xfrm>
            <a:prstGeom prst="roundRect">
              <a:avLst/>
            </a:prstGeom>
            <a:noFill/>
            <a:ln w="25400" cap="flat" cmpd="sng" algn="ctr">
              <a:noFill/>
              <a:prstDash val="solid"/>
            </a:ln>
            <a:effectLst/>
          </p:spPr>
          <p:txBody>
            <a:bodyPr anchor="ctr"/>
            <a:lstStyle/>
            <a:p>
              <a:pPr marL="307181" lvl="1" indent="-171450" algn="ctr" defTabSz="685800" eaLnBrk="1" fontAlgn="auto" hangingPunct="1">
                <a:spcBef>
                  <a:spcPts val="0"/>
                </a:spcBef>
                <a:spcAft>
                  <a:spcPts val="0"/>
                </a:spcAft>
                <a:buFont typeface="Wingdings" panose="05000000000000000000" pitchFamily="2" charset="2"/>
                <a:buChar char="ü"/>
                <a:defRPr/>
              </a:pPr>
              <a:r>
                <a:rPr lang="es-ES" sz="1000" i="1" kern="0" dirty="0">
                  <a:solidFill>
                    <a:srgbClr val="002060"/>
                  </a:solidFill>
                  <a:latin typeface="Calibri"/>
                </a:rPr>
                <a:t>El feedback obtenido se ha incorporado en los resultados del proyecto</a:t>
              </a:r>
            </a:p>
          </p:txBody>
        </p:sp>
        <p:grpSp>
          <p:nvGrpSpPr>
            <p:cNvPr id="69" name="Grupo 218"/>
            <p:cNvGrpSpPr>
              <a:grpSpLocks/>
            </p:cNvGrpSpPr>
            <p:nvPr/>
          </p:nvGrpSpPr>
          <p:grpSpPr bwMode="auto">
            <a:xfrm>
              <a:off x="9315381" y="5661679"/>
              <a:ext cx="508582" cy="234588"/>
              <a:chOff x="1142169" y="7732915"/>
              <a:chExt cx="700342" cy="348142"/>
            </a:xfrm>
          </p:grpSpPr>
          <p:pic>
            <p:nvPicPr>
              <p:cNvPr id="127" name="Imagen 2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2169" y="7737113"/>
                <a:ext cx="222633"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Imagen 2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24666" y="7737113"/>
                <a:ext cx="222633"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Imagen 2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3026" y="7860733"/>
                <a:ext cx="222633"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Imagen 2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0431" y="7732915"/>
                <a:ext cx="222633"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Imagen 22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9878" y="7860732"/>
                <a:ext cx="222633"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Imagen 2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0326" y="7860732"/>
                <a:ext cx="222633"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 name="Grupo 225"/>
            <p:cNvGrpSpPr>
              <a:grpSpLocks/>
            </p:cNvGrpSpPr>
            <p:nvPr/>
          </p:nvGrpSpPr>
          <p:grpSpPr bwMode="auto">
            <a:xfrm>
              <a:off x="12213946" y="5830876"/>
              <a:ext cx="508582" cy="234586"/>
              <a:chOff x="1142169" y="7832343"/>
              <a:chExt cx="700342" cy="348142"/>
            </a:xfrm>
          </p:grpSpPr>
          <p:pic>
            <p:nvPicPr>
              <p:cNvPr id="121" name="Imagen 2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2169" y="783654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Imagen 2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24666" y="783654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Imagen 2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3026" y="796016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Imagen 22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0430" y="7832343"/>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Imagen 2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9879" y="796016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Imagen 2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0326" y="796016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 name="Grupo 232"/>
            <p:cNvGrpSpPr>
              <a:grpSpLocks/>
            </p:cNvGrpSpPr>
            <p:nvPr/>
          </p:nvGrpSpPr>
          <p:grpSpPr bwMode="auto">
            <a:xfrm>
              <a:off x="13246771" y="5820548"/>
              <a:ext cx="508582" cy="234586"/>
              <a:chOff x="1142169" y="7832343"/>
              <a:chExt cx="700342" cy="348142"/>
            </a:xfrm>
          </p:grpSpPr>
          <p:pic>
            <p:nvPicPr>
              <p:cNvPr id="115" name="Imagen 23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2169" y="783654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Imagen 2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24666" y="783654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Imagen 23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3026" y="796016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Imagen 23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0430" y="7832343"/>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Imagen 23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9879" y="796016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Imagen 23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0326" y="796016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 name="Grupo 239"/>
            <p:cNvGrpSpPr>
              <a:grpSpLocks/>
            </p:cNvGrpSpPr>
            <p:nvPr/>
          </p:nvGrpSpPr>
          <p:grpSpPr bwMode="auto">
            <a:xfrm>
              <a:off x="14227094" y="5815208"/>
              <a:ext cx="508582" cy="234586"/>
              <a:chOff x="1142169" y="7832343"/>
              <a:chExt cx="700342" cy="348142"/>
            </a:xfrm>
          </p:grpSpPr>
          <p:pic>
            <p:nvPicPr>
              <p:cNvPr id="109" name="Imagen 2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2169" y="783654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Imagen 24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24666" y="783654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Imagen 24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53026" y="796016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Imagen 24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0430" y="7832343"/>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Imagen 24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9879" y="796016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Imagen 24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0326" y="7960161"/>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3" name="Grupo 246"/>
            <p:cNvGrpSpPr>
              <a:grpSpLocks/>
            </p:cNvGrpSpPr>
            <p:nvPr/>
          </p:nvGrpSpPr>
          <p:grpSpPr bwMode="auto">
            <a:xfrm>
              <a:off x="12192646" y="6967269"/>
              <a:ext cx="1690271" cy="234601"/>
              <a:chOff x="3707739" y="8307021"/>
              <a:chExt cx="1690271" cy="234601"/>
            </a:xfrm>
          </p:grpSpPr>
          <p:grpSp>
            <p:nvGrpSpPr>
              <p:cNvPr id="81" name="Grupo 247"/>
              <p:cNvGrpSpPr>
                <a:grpSpLocks/>
              </p:cNvGrpSpPr>
              <p:nvPr/>
            </p:nvGrpSpPr>
            <p:grpSpPr bwMode="auto">
              <a:xfrm>
                <a:off x="4889428" y="8307035"/>
                <a:ext cx="508582" cy="234587"/>
                <a:chOff x="1317833" y="8004878"/>
                <a:chExt cx="700343" cy="348142"/>
              </a:xfrm>
            </p:grpSpPr>
            <p:pic>
              <p:nvPicPr>
                <p:cNvPr id="103" name="Imagen 26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17833" y="8009076"/>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Imagen 27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00331" y="8009076"/>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Imagen 27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8691" y="8132696"/>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Imagen 27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96095" y="8004878"/>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Imagen 27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5544" y="8132696"/>
                  <a:ext cx="222632" cy="22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Imagen 27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5992" y="8132696"/>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 name="Grupo 248"/>
              <p:cNvGrpSpPr>
                <a:grpSpLocks/>
              </p:cNvGrpSpPr>
              <p:nvPr/>
            </p:nvGrpSpPr>
            <p:grpSpPr bwMode="auto">
              <a:xfrm>
                <a:off x="4499712" y="8307035"/>
                <a:ext cx="508582" cy="234587"/>
                <a:chOff x="1317833" y="8004878"/>
                <a:chExt cx="700343" cy="348142"/>
              </a:xfrm>
            </p:grpSpPr>
            <p:pic>
              <p:nvPicPr>
                <p:cNvPr id="97" name="Imagen 26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17833" y="8009076"/>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Imagen 26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00331" y="8009076"/>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Imagen 26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8691" y="8132696"/>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Imagen 26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96095" y="8004878"/>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Imagen 26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5544" y="8132696"/>
                  <a:ext cx="222632" cy="22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Imagen 26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5992" y="8132696"/>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 name="Grupo 249"/>
              <p:cNvGrpSpPr>
                <a:grpSpLocks/>
              </p:cNvGrpSpPr>
              <p:nvPr/>
            </p:nvGrpSpPr>
            <p:grpSpPr bwMode="auto">
              <a:xfrm>
                <a:off x="4099228" y="8307035"/>
                <a:ext cx="508582" cy="234587"/>
                <a:chOff x="1317833" y="8004878"/>
                <a:chExt cx="700343" cy="348142"/>
              </a:xfrm>
            </p:grpSpPr>
            <p:pic>
              <p:nvPicPr>
                <p:cNvPr id="91" name="Imagen 25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17833" y="8009076"/>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Imagen 2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00331" y="8009076"/>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Imagen 2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8691" y="8132696"/>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Imagen 2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96095" y="8004878"/>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Imagen 2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5544" y="8132696"/>
                  <a:ext cx="222632" cy="22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Imagen 26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5992" y="8132696"/>
                  <a:ext cx="222632" cy="22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 name="Grupo 250"/>
              <p:cNvGrpSpPr>
                <a:grpSpLocks/>
              </p:cNvGrpSpPr>
              <p:nvPr/>
            </p:nvGrpSpPr>
            <p:grpSpPr bwMode="auto">
              <a:xfrm>
                <a:off x="3707739" y="8307021"/>
                <a:ext cx="508582" cy="234587"/>
                <a:chOff x="1317833" y="8004879"/>
                <a:chExt cx="700343" cy="348143"/>
              </a:xfrm>
            </p:grpSpPr>
            <p:pic>
              <p:nvPicPr>
                <p:cNvPr id="85" name="Imagen 25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17833" y="8009077"/>
                  <a:ext cx="222632" cy="2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Imagen 25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00331" y="8009077"/>
                  <a:ext cx="222632" cy="22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Imagen 25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8690" y="8132697"/>
                  <a:ext cx="222632" cy="2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Imagen 25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96095" y="8004879"/>
                  <a:ext cx="222632" cy="22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Imagen 25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5544" y="8132696"/>
                  <a:ext cx="222632" cy="2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Imagen 25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5991" y="8132697"/>
                  <a:ext cx="222632" cy="2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74" name="Imagen 14" descr="C:\Users\Javier Letellez\AppData\Local\Microsoft\Windows\Temporary Internet Files\Content.Outlook\PWBOSEW9\Mapex logo_blanc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17541" y="6918457"/>
              <a:ext cx="233892" cy="1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Imagen 27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326763" y="6967269"/>
              <a:ext cx="330293" cy="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n 27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061831" y="6751238"/>
              <a:ext cx="210383" cy="21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7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62379" y="6767539"/>
              <a:ext cx="152273" cy="15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Imagen 27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865565" y="6767539"/>
              <a:ext cx="153572" cy="15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Imagen 28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42535" y="6767539"/>
              <a:ext cx="161673" cy="14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magen 28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33291" y="6767539"/>
              <a:ext cx="161673" cy="14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7" name="Imagen 19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8995" y="3981421"/>
            <a:ext cx="358862" cy="36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Rectángulo redondeado 150"/>
          <p:cNvSpPr/>
          <p:nvPr/>
        </p:nvSpPr>
        <p:spPr bwMode="ltGray">
          <a:xfrm>
            <a:off x="234647" y="5557268"/>
            <a:ext cx="3039642" cy="333518"/>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dirty="0" smtClean="0">
                <a:solidFill>
                  <a:schemeClr val="tx1"/>
                </a:solidFill>
                <a:latin typeface="Calibri" panose="020F0502020204030204" pitchFamily="34" charset="0"/>
              </a:rPr>
              <a:t>Consultar el detalle de los resultados de la Fase 2:</a:t>
            </a:r>
          </a:p>
        </p:txBody>
      </p:sp>
      <p:sp>
        <p:nvSpPr>
          <p:cNvPr id="158" name="Rectángulo 157"/>
          <p:cNvSpPr/>
          <p:nvPr/>
        </p:nvSpPr>
        <p:spPr>
          <a:xfrm>
            <a:off x="206944" y="6110623"/>
            <a:ext cx="7225810" cy="230832"/>
          </a:xfrm>
          <a:prstGeom prst="rect">
            <a:avLst/>
          </a:prstGeom>
        </p:spPr>
        <p:txBody>
          <a:bodyPr wrap="square">
            <a:spAutoFit/>
          </a:bodyPr>
          <a:lstStyle/>
          <a:p>
            <a:pPr lvl="0"/>
            <a:r>
              <a:rPr lang="es-ES" sz="900" dirty="0">
                <a:solidFill>
                  <a:prstClr val="black"/>
                </a:solidFill>
                <a:latin typeface="Calibri" panose="020F0502020204030204" pitchFamily="34" charset="0"/>
              </a:rPr>
              <a:t>Información disponible en la Web del proyecto MAPEX (http://sefh.es/</a:t>
            </a:r>
            <a:r>
              <a:rPr lang="es-ES" sz="900" dirty="0" err="1">
                <a:solidFill>
                  <a:prstClr val="black"/>
                </a:solidFill>
                <a:latin typeface="Calibri" panose="020F0502020204030204" pitchFamily="34" charset="0"/>
              </a:rPr>
              <a:t>mapex</a:t>
            </a:r>
            <a:r>
              <a:rPr lang="es-ES" sz="900" dirty="0">
                <a:solidFill>
                  <a:prstClr val="black"/>
                </a:solidFill>
                <a:latin typeface="Calibri" panose="020F0502020204030204" pitchFamily="34" charset="0"/>
              </a:rPr>
              <a:t>/</a:t>
            </a:r>
            <a:r>
              <a:rPr lang="es-ES" sz="900" dirty="0" err="1">
                <a:solidFill>
                  <a:prstClr val="black"/>
                </a:solidFill>
                <a:latin typeface="Calibri" panose="020F0502020204030204" pitchFamily="34" charset="0"/>
              </a:rPr>
              <a:t>index.php</a:t>
            </a:r>
            <a:r>
              <a:rPr lang="es-ES" sz="900" dirty="0">
                <a:solidFill>
                  <a:prstClr val="black"/>
                </a:solidFill>
                <a:latin typeface="Calibri" panose="020F0502020204030204" pitchFamily="34" charset="0"/>
              </a:rPr>
              <a:t>/documentación)</a:t>
            </a:r>
            <a:endParaRPr lang="en-US" sz="900" dirty="0" err="1">
              <a:solidFill>
                <a:prstClr val="black"/>
              </a:solidFill>
              <a:latin typeface="Calibri" panose="020F0502020204030204" pitchFamily="34"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1866759632"/>
              </p:ext>
            </p:extLst>
          </p:nvPr>
        </p:nvGraphicFramePr>
        <p:xfrm>
          <a:off x="3245753" y="5560539"/>
          <a:ext cx="789346" cy="666011"/>
        </p:xfrm>
        <a:graphic>
          <a:graphicData uri="http://schemas.openxmlformats.org/presentationml/2006/ole">
            <mc:AlternateContent xmlns:mc="http://schemas.openxmlformats.org/markup-compatibility/2006">
              <mc:Choice xmlns:v="urn:schemas-microsoft-com:vml" Requires="v">
                <p:oleObj spid="_x0000_s3162125" name="Acrobat Document" showAsIcon="1" r:id="rId12" imgW="914400" imgH="771480" progId="Acrobat.Document.DC">
                  <p:embed/>
                </p:oleObj>
              </mc:Choice>
              <mc:Fallback>
                <p:oleObj name="Acrobat Document" showAsIcon="1" r:id="rId12" imgW="914400" imgH="771480" progId="Acrobat.Document.DC">
                  <p:embed/>
                  <p:pic>
                    <p:nvPicPr>
                      <p:cNvPr id="0" name=""/>
                      <p:cNvPicPr/>
                      <p:nvPr/>
                    </p:nvPicPr>
                    <p:blipFill>
                      <a:blip r:embed="rId13"/>
                      <a:stretch>
                        <a:fillRect/>
                      </a:stretch>
                    </p:blipFill>
                    <p:spPr>
                      <a:xfrm>
                        <a:off x="3245753" y="5560539"/>
                        <a:ext cx="789346" cy="666011"/>
                      </a:xfrm>
                      <a:prstGeom prst="rect">
                        <a:avLst/>
                      </a:prstGeom>
                    </p:spPr>
                  </p:pic>
                </p:oleObj>
              </mc:Fallback>
            </mc:AlternateContent>
          </a:graphicData>
        </a:graphic>
      </p:graphicFrame>
    </p:spTree>
    <p:extLst>
      <p:ext uri="{BB962C8B-B14F-4D97-AF65-F5344CB8AC3E}">
        <p14:creationId xmlns:p14="http://schemas.microsoft.com/office/powerpoint/2010/main" val="3153885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ángulo 192"/>
          <p:cNvSpPr/>
          <p:nvPr/>
        </p:nvSpPr>
        <p:spPr bwMode="ltGray">
          <a:xfrm>
            <a:off x="660648" y="1283216"/>
            <a:ext cx="7949951" cy="1467647"/>
          </a:xfrm>
          <a:prstGeom prst="rect">
            <a:avLst/>
          </a:prstGeom>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72000" rIns="0" anchor="ctr"/>
          <a:lstStyle/>
          <a:p>
            <a:pPr algn="ctr"/>
            <a:endParaRPr lang="es-ES" sz="1500" b="1" kern="0" dirty="0">
              <a:solidFill>
                <a:schemeClr val="bg1"/>
              </a:solidFill>
              <a:latin typeface="Calibri"/>
            </a:endParaRPr>
          </a:p>
          <a:p>
            <a:pPr algn="ctr"/>
            <a:endParaRPr lang="es-ES" sz="1500" b="1" kern="0" dirty="0">
              <a:solidFill>
                <a:schemeClr val="bg1"/>
              </a:solidFill>
              <a:latin typeface="Calibri"/>
            </a:endParaRPr>
          </a:p>
        </p:txBody>
      </p:sp>
      <p:sp>
        <p:nvSpPr>
          <p:cNvPr id="4" name="Marcador de número de diapositiva 3"/>
          <p:cNvSpPr>
            <a:spLocks noGrp="1"/>
          </p:cNvSpPr>
          <p:nvPr>
            <p:ph type="sldNum" sz="quarter" idx="12"/>
          </p:nvPr>
        </p:nvSpPr>
        <p:spPr/>
        <p:txBody>
          <a:bodyPr/>
          <a:lstStyle/>
          <a:p>
            <a:fld id="{D80960CE-FBA5-499A-B7DB-AA75AC0885D8}" type="slidenum">
              <a:rPr lang="en-US" smtClean="0">
                <a:solidFill>
                  <a:prstClr val="black"/>
                </a:solidFill>
              </a:rPr>
              <a:pPr/>
              <a:t>8</a:t>
            </a:fld>
            <a:endParaRPr lang="en-US" dirty="0">
              <a:solidFill>
                <a:prstClr val="black"/>
              </a:solidFill>
            </a:endParaRPr>
          </a:p>
        </p:txBody>
      </p:sp>
      <p:sp>
        <p:nvSpPr>
          <p:cNvPr id="58" name="Rectángulo 57"/>
          <p:cNvSpPr/>
          <p:nvPr/>
        </p:nvSpPr>
        <p:spPr bwMode="ltGray">
          <a:xfrm>
            <a:off x="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Objetivos</a:t>
            </a:r>
            <a:endParaRPr lang="en-US" sz="1300" b="1" dirty="0" err="1">
              <a:solidFill>
                <a:schemeClr val="bg2">
                  <a:lumMod val="75000"/>
                </a:schemeClr>
              </a:solidFill>
              <a:latin typeface="Calibri" panose="020F0502020204030204" pitchFamily="34" charset="0"/>
            </a:endParaRPr>
          </a:p>
        </p:txBody>
      </p:sp>
      <p:sp>
        <p:nvSpPr>
          <p:cNvPr id="59" name="Rectángulo 58"/>
          <p:cNvSpPr/>
          <p:nvPr/>
        </p:nvSpPr>
        <p:spPr bwMode="ltGray">
          <a:xfrm>
            <a:off x="15228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Metodología</a:t>
            </a:r>
            <a:endParaRPr lang="en-US" sz="1300" b="1" dirty="0" err="1">
              <a:solidFill>
                <a:schemeClr val="bg2">
                  <a:lumMod val="75000"/>
                </a:schemeClr>
              </a:solidFill>
              <a:latin typeface="Calibri" panose="020F0502020204030204" pitchFamily="34" charset="0"/>
            </a:endParaRPr>
          </a:p>
        </p:txBody>
      </p:sp>
      <p:sp>
        <p:nvSpPr>
          <p:cNvPr id="60" name="Rectángulo 59"/>
          <p:cNvSpPr/>
          <p:nvPr/>
        </p:nvSpPr>
        <p:spPr bwMode="ltGray">
          <a:xfrm>
            <a:off x="30456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Fase 1</a:t>
            </a:r>
            <a:endParaRPr lang="en-US" sz="1300" b="1" dirty="0" err="1">
              <a:solidFill>
                <a:schemeClr val="bg2">
                  <a:lumMod val="75000"/>
                </a:schemeClr>
              </a:solidFill>
              <a:latin typeface="Calibri" panose="020F0502020204030204" pitchFamily="34" charset="0"/>
            </a:endParaRPr>
          </a:p>
        </p:txBody>
      </p:sp>
      <p:sp>
        <p:nvSpPr>
          <p:cNvPr id="61" name="Rectángulo 60"/>
          <p:cNvSpPr/>
          <p:nvPr/>
        </p:nvSpPr>
        <p:spPr bwMode="ltGray">
          <a:xfrm>
            <a:off x="45684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2</a:t>
            </a:r>
            <a:endParaRPr lang="en-US" sz="1300" b="1" dirty="0" err="1" smtClean="0">
              <a:solidFill>
                <a:schemeClr val="bg2">
                  <a:lumMod val="75000"/>
                </a:schemeClr>
              </a:solidFill>
              <a:latin typeface="Calibri" panose="020F0502020204030204" pitchFamily="34" charset="0"/>
            </a:endParaRPr>
          </a:p>
        </p:txBody>
      </p:sp>
      <p:sp>
        <p:nvSpPr>
          <p:cNvPr id="62" name="Rectángulo 61"/>
          <p:cNvSpPr/>
          <p:nvPr/>
        </p:nvSpPr>
        <p:spPr bwMode="ltGray">
          <a:xfrm>
            <a:off x="6091200" y="-13939"/>
            <a:ext cx="1530000" cy="396000"/>
          </a:xfrm>
          <a:prstGeom prst="rect">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latin typeface="Calibri" panose="020F0502020204030204" pitchFamily="34" charset="0"/>
              </a:rPr>
              <a:t>Fase 3</a:t>
            </a:r>
            <a:endParaRPr lang="en-US" sz="1600" b="1" dirty="0" err="1">
              <a:solidFill>
                <a:schemeClr val="bg1"/>
              </a:solidFill>
              <a:latin typeface="Calibri" panose="020F0502020204030204" pitchFamily="34" charset="0"/>
            </a:endParaRPr>
          </a:p>
        </p:txBody>
      </p:sp>
      <p:sp>
        <p:nvSpPr>
          <p:cNvPr id="63" name="Rectángulo 62"/>
          <p:cNvSpPr/>
          <p:nvPr/>
        </p:nvSpPr>
        <p:spPr bwMode="ltGray">
          <a:xfrm>
            <a:off x="76140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Próximos pasos</a:t>
            </a:r>
            <a:endParaRPr lang="en-US" sz="1300" b="1" dirty="0" err="1" smtClean="0">
              <a:solidFill>
                <a:schemeClr val="bg2">
                  <a:lumMod val="75000"/>
                </a:schemeClr>
              </a:solidFill>
              <a:latin typeface="Calibri" panose="020F0502020204030204" pitchFamily="34" charset="0"/>
            </a:endParaRPr>
          </a:p>
        </p:txBody>
      </p:sp>
      <p:sp>
        <p:nvSpPr>
          <p:cNvPr id="64" name="Título 1"/>
          <p:cNvSpPr txBox="1">
            <a:spLocks/>
          </p:cNvSpPr>
          <p:nvPr/>
        </p:nvSpPr>
        <p:spPr>
          <a:xfrm>
            <a:off x="247179" y="397221"/>
            <a:ext cx="8896821" cy="457200"/>
          </a:xfrm>
          <a:prstGeom prst="rect">
            <a:avLst/>
          </a:prstGeom>
        </p:spPr>
        <p:txBody>
          <a:bodyPr lIns="0"/>
          <a:lstStyle>
            <a:lvl1pPr marL="0" algn="l" defTabSz="914400" rtl="0" eaLnBrk="1" latinLnBrk="0" hangingPunct="1">
              <a:lnSpc>
                <a:spcPct val="100000"/>
              </a:lnSpc>
              <a:spcBef>
                <a:spcPct val="0"/>
              </a:spcBef>
              <a:buNone/>
              <a:defRPr lang="es-ES_tradnl" sz="1800" b="1" i="0" kern="1200" noProof="0" dirty="0">
                <a:solidFill>
                  <a:schemeClr val="tx2">
                    <a:lumMod val="50000"/>
                  </a:schemeClr>
                </a:solidFill>
                <a:latin typeface="Calibri" panose="020F0502020204030204" pitchFamily="34" charset="0"/>
                <a:ea typeface="+mn-ea"/>
                <a:cs typeface="+mn-cs"/>
              </a:defRPr>
            </a:lvl1pPr>
          </a:lstStyle>
          <a:p>
            <a:pPr>
              <a:spcAft>
                <a:spcPts val="900"/>
              </a:spcAft>
            </a:pPr>
            <a:r>
              <a:rPr lang="es-ES" dirty="0" smtClean="0">
                <a:solidFill>
                  <a:schemeClr val="tx1"/>
                </a:solidFill>
              </a:rPr>
              <a:t>En paralelo con el desarrollo de la Fase 3 se han realizado algunas de las iniciativas identificadas en la Fase 2</a:t>
            </a:r>
            <a:endParaRPr lang="es-ES" dirty="0">
              <a:solidFill>
                <a:schemeClr val="tx1"/>
              </a:solidFill>
            </a:endParaRPr>
          </a:p>
        </p:txBody>
      </p:sp>
      <p:sp>
        <p:nvSpPr>
          <p:cNvPr id="3" name="Rectángulo 2"/>
          <p:cNvSpPr/>
          <p:nvPr/>
        </p:nvSpPr>
        <p:spPr bwMode="ltGray">
          <a:xfrm>
            <a:off x="6090600" y="3184902"/>
            <a:ext cx="2520000" cy="3055167"/>
          </a:xfrm>
          <a:prstGeom prst="rect">
            <a:avLst/>
          </a:prstGeom>
          <a:solidFill>
            <a:schemeClr val="bg1"/>
          </a:solidFill>
          <a:ln w="3175">
            <a:solidFill>
              <a:srgbClr val="CC00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00" b="1" dirty="0" smtClean="0">
                <a:solidFill>
                  <a:schemeClr val="tx1"/>
                </a:solidFill>
                <a:latin typeface="Calibri" panose="020F0502020204030204" pitchFamily="34" charset="0"/>
              </a:rPr>
              <a:t>Realización de sesiones para la difusión de </a:t>
            </a:r>
            <a:r>
              <a:rPr lang="es-ES" sz="1500" b="1" dirty="0">
                <a:solidFill>
                  <a:schemeClr val="tx1"/>
                </a:solidFill>
                <a:latin typeface="Calibri" panose="020F0502020204030204" pitchFamily="34" charset="0"/>
              </a:rPr>
              <a:t>los resultados de MAPEX en los Centros hospitalarios de toda la </a:t>
            </a:r>
            <a:r>
              <a:rPr lang="es-ES" sz="1500" b="1" dirty="0" smtClean="0">
                <a:solidFill>
                  <a:schemeClr val="tx1"/>
                </a:solidFill>
                <a:latin typeface="Calibri" panose="020F0502020204030204" pitchFamily="34" charset="0"/>
              </a:rPr>
              <a:t>geografía</a:t>
            </a:r>
            <a:endParaRPr lang="en-US" sz="1500" b="1" dirty="0" err="1">
              <a:solidFill>
                <a:schemeClr val="tx1"/>
              </a:solidFill>
              <a:latin typeface="Calibri" panose="020F0502020204030204" pitchFamily="34" charset="0"/>
            </a:endParaRPr>
          </a:p>
        </p:txBody>
      </p:sp>
      <p:sp>
        <p:nvSpPr>
          <p:cNvPr id="158" name="Rectángulo 157"/>
          <p:cNvSpPr/>
          <p:nvPr/>
        </p:nvSpPr>
        <p:spPr bwMode="ltGray">
          <a:xfrm>
            <a:off x="677013" y="3184903"/>
            <a:ext cx="2520000" cy="3055167"/>
          </a:xfrm>
          <a:prstGeom prst="rect">
            <a:avLst/>
          </a:prstGeom>
          <a:solidFill>
            <a:schemeClr val="bg1"/>
          </a:solidFill>
          <a:ln w="3175">
            <a:solidFill>
              <a:srgbClr val="CC00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b="1" dirty="0" smtClean="0">
              <a:solidFill>
                <a:schemeClr val="tx1"/>
              </a:solidFill>
              <a:latin typeface="Calibri" panose="020F0502020204030204" pitchFamily="34" charset="0"/>
            </a:endParaRPr>
          </a:p>
          <a:p>
            <a:pPr algn="ctr"/>
            <a:endParaRPr lang="es-ES" sz="1500" b="1" dirty="0">
              <a:solidFill>
                <a:schemeClr val="tx1"/>
              </a:solidFill>
              <a:latin typeface="Calibri" panose="020F0502020204030204" pitchFamily="34" charset="0"/>
            </a:endParaRPr>
          </a:p>
          <a:p>
            <a:pPr algn="ctr"/>
            <a:r>
              <a:rPr lang="es-ES" sz="1500" b="1" dirty="0" smtClean="0">
                <a:solidFill>
                  <a:schemeClr val="tx1"/>
                </a:solidFill>
                <a:latin typeface="Calibri" panose="020F0502020204030204" pitchFamily="34" charset="0"/>
              </a:rPr>
              <a:t>Diseño y lanzamiento de encuesta </a:t>
            </a:r>
            <a:r>
              <a:rPr lang="es-ES" sz="1500" b="1" dirty="0">
                <a:solidFill>
                  <a:schemeClr val="tx1"/>
                </a:solidFill>
                <a:latin typeface="Calibri" panose="020F0502020204030204" pitchFamily="34" charset="0"/>
              </a:rPr>
              <a:t>que permita conocer el estado de partida de la farmacia hospitalaria en cuanto a los objetivos e iniciativas estratégicas establecidas en </a:t>
            </a:r>
            <a:r>
              <a:rPr lang="es-ES" sz="1500" b="1" dirty="0" smtClean="0">
                <a:solidFill>
                  <a:schemeClr val="tx1"/>
                </a:solidFill>
                <a:latin typeface="Calibri" panose="020F0502020204030204" pitchFamily="34" charset="0"/>
              </a:rPr>
              <a:t>MAPEX (Iniciativa 3)</a:t>
            </a:r>
          </a:p>
          <a:p>
            <a:pPr algn="ctr"/>
            <a:endParaRPr lang="es-ES" sz="1500" b="1" dirty="0" smtClean="0">
              <a:solidFill>
                <a:schemeClr val="tx1"/>
              </a:solidFill>
              <a:latin typeface="Calibri" panose="020F0502020204030204" pitchFamily="34" charset="0"/>
            </a:endParaRPr>
          </a:p>
          <a:p>
            <a:pPr algn="ctr"/>
            <a:endParaRPr lang="es-ES" sz="1500" b="1" dirty="0">
              <a:solidFill>
                <a:schemeClr val="tx1"/>
              </a:solidFill>
              <a:latin typeface="Calibri" panose="020F0502020204030204" pitchFamily="34" charset="0"/>
            </a:endParaRPr>
          </a:p>
          <a:p>
            <a:pPr algn="ctr"/>
            <a:endParaRPr lang="es-ES" sz="1500" b="1" dirty="0" smtClean="0">
              <a:solidFill>
                <a:schemeClr val="tx1"/>
              </a:solidFill>
              <a:latin typeface="Calibri" panose="020F0502020204030204" pitchFamily="34" charset="0"/>
            </a:endParaRPr>
          </a:p>
          <a:p>
            <a:pPr algn="ctr"/>
            <a:endParaRPr lang="es-ES" sz="1500" b="1" dirty="0">
              <a:solidFill>
                <a:schemeClr val="tx1"/>
              </a:solidFill>
              <a:latin typeface="Calibri" panose="020F0502020204030204" pitchFamily="34" charset="0"/>
            </a:endParaRPr>
          </a:p>
        </p:txBody>
      </p:sp>
      <p:sp>
        <p:nvSpPr>
          <p:cNvPr id="159" name="Rectángulo 158"/>
          <p:cNvSpPr/>
          <p:nvPr/>
        </p:nvSpPr>
        <p:spPr bwMode="ltGray">
          <a:xfrm>
            <a:off x="3383806" y="3184903"/>
            <a:ext cx="2520000" cy="3055167"/>
          </a:xfrm>
          <a:prstGeom prst="rect">
            <a:avLst/>
          </a:prstGeom>
          <a:solidFill>
            <a:schemeClr val="bg1"/>
          </a:solidFill>
          <a:ln w="3175">
            <a:solidFill>
              <a:srgbClr val="CC00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chemeClr val="tx1"/>
              </a:solidFill>
              <a:latin typeface="Calibri" panose="020F0502020204030204" pitchFamily="34" charset="0"/>
            </a:endParaRPr>
          </a:p>
          <a:p>
            <a:pPr algn="ctr"/>
            <a:endParaRPr lang="es-ES" sz="1400" b="1" dirty="0">
              <a:solidFill>
                <a:schemeClr val="tx1"/>
              </a:solidFill>
              <a:latin typeface="Calibri" panose="020F0502020204030204" pitchFamily="34" charset="0"/>
            </a:endParaRPr>
          </a:p>
          <a:p>
            <a:pPr algn="ctr"/>
            <a:endParaRPr lang="es-ES" sz="1400" b="1" dirty="0" smtClean="0">
              <a:solidFill>
                <a:schemeClr val="tx1"/>
              </a:solidFill>
              <a:latin typeface="Calibri" panose="020F0502020204030204" pitchFamily="34" charset="0"/>
            </a:endParaRPr>
          </a:p>
          <a:p>
            <a:pPr algn="ctr"/>
            <a:r>
              <a:rPr lang="es-ES" sz="1400" b="1" dirty="0" smtClean="0">
                <a:solidFill>
                  <a:schemeClr val="tx1"/>
                </a:solidFill>
                <a:latin typeface="Calibri" panose="020F0502020204030204" pitchFamily="34" charset="0"/>
              </a:rPr>
              <a:t>Creación </a:t>
            </a:r>
            <a:r>
              <a:rPr lang="es-ES" sz="1400" b="1" dirty="0">
                <a:solidFill>
                  <a:schemeClr val="tx1"/>
                </a:solidFill>
                <a:latin typeface="Calibri" panose="020F0502020204030204" pitchFamily="34" charset="0"/>
              </a:rPr>
              <a:t>de </a:t>
            </a:r>
            <a:r>
              <a:rPr lang="es-ES" sz="1400" b="1" dirty="0" smtClean="0">
                <a:solidFill>
                  <a:schemeClr val="tx1"/>
                </a:solidFill>
                <a:latin typeface="Calibri" panose="020F0502020204030204" pitchFamily="34" charset="0"/>
              </a:rPr>
              <a:t>Grupos </a:t>
            </a:r>
            <a:r>
              <a:rPr lang="es-ES" sz="1400" b="1" dirty="0">
                <a:solidFill>
                  <a:schemeClr val="tx1"/>
                </a:solidFill>
                <a:latin typeface="Calibri" panose="020F0502020204030204" pitchFamily="34" charset="0"/>
              </a:rPr>
              <a:t>de Trabajo </a:t>
            </a:r>
            <a:r>
              <a:rPr lang="es-ES" sz="1400" b="1" dirty="0" smtClean="0">
                <a:solidFill>
                  <a:schemeClr val="tx1"/>
                </a:solidFill>
                <a:latin typeface="Calibri" panose="020F0502020204030204" pitchFamily="34" charset="0"/>
              </a:rPr>
              <a:t>(liderados por el Dr. Ismael</a:t>
            </a:r>
            <a:r>
              <a:rPr lang="es-ES" sz="1400" b="1" dirty="0">
                <a:solidFill>
                  <a:schemeClr val="tx1"/>
                </a:solidFill>
                <a:latin typeface="Calibri" panose="020F0502020204030204" pitchFamily="34" charset="0"/>
              </a:rPr>
              <a:t> </a:t>
            </a:r>
            <a:r>
              <a:rPr lang="es-ES" sz="1400" b="1" dirty="0" smtClean="0">
                <a:solidFill>
                  <a:schemeClr val="tx1"/>
                </a:solidFill>
                <a:latin typeface="Calibri" panose="020F0502020204030204" pitchFamily="34" charset="0"/>
              </a:rPr>
              <a:t> Escobar) </a:t>
            </a:r>
            <a:r>
              <a:rPr lang="es-ES" sz="1400" b="1" dirty="0">
                <a:solidFill>
                  <a:schemeClr val="tx1"/>
                </a:solidFill>
                <a:latin typeface="Calibri" panose="020F0502020204030204" pitchFamily="34" charset="0"/>
              </a:rPr>
              <a:t>para realizar las </a:t>
            </a:r>
            <a:r>
              <a:rPr lang="es-ES" sz="1400" b="1" dirty="0" smtClean="0">
                <a:solidFill>
                  <a:schemeClr val="tx1"/>
                </a:solidFill>
                <a:latin typeface="Calibri" panose="020F0502020204030204" pitchFamily="34" charset="0"/>
              </a:rPr>
              <a:t>Iniciativas </a:t>
            </a:r>
            <a:r>
              <a:rPr lang="es-ES" sz="1400" b="1" dirty="0">
                <a:solidFill>
                  <a:schemeClr val="tx1"/>
                </a:solidFill>
                <a:latin typeface="Calibri" panose="020F0502020204030204" pitchFamily="34" charset="0"/>
              </a:rPr>
              <a:t>2 y </a:t>
            </a:r>
            <a:r>
              <a:rPr lang="es-ES" sz="1400" b="1" dirty="0" smtClean="0">
                <a:solidFill>
                  <a:schemeClr val="tx1"/>
                </a:solidFill>
                <a:latin typeface="Calibri" panose="020F0502020204030204" pitchFamily="34" charset="0"/>
              </a:rPr>
              <a:t>4</a:t>
            </a:r>
            <a:endParaRPr lang="es-ES" sz="1400" b="1" dirty="0">
              <a:solidFill>
                <a:schemeClr val="tx1"/>
              </a:solidFill>
              <a:latin typeface="Calibri" panose="020F0502020204030204" pitchFamily="34" charset="0"/>
            </a:endParaRPr>
          </a:p>
          <a:p>
            <a:pPr marL="171450" indent="-171450">
              <a:spcAft>
                <a:spcPts val="900"/>
              </a:spcAft>
              <a:buFont typeface="Wingdings" panose="05000000000000000000" pitchFamily="2" charset="2"/>
              <a:buChar char="ü"/>
              <a:defRPr/>
            </a:pPr>
            <a:r>
              <a:rPr lang="es-ES" sz="900" b="1" dirty="0">
                <a:solidFill>
                  <a:schemeClr val="tx1"/>
                </a:solidFill>
                <a:latin typeface="Calibri" panose="020F0502020204030204" pitchFamily="34" charset="0"/>
              </a:rPr>
              <a:t>2. </a:t>
            </a:r>
            <a:r>
              <a:rPr lang="es-ES" sz="900" dirty="0">
                <a:solidFill>
                  <a:schemeClr val="tx1"/>
                </a:solidFill>
                <a:latin typeface="Calibri" panose="020F0502020204030204" pitchFamily="34" charset="0"/>
              </a:rPr>
              <a:t>Establecer las recomendaciones para garantizar la adecuada cobertura en términos de estructura, procesos y resultados en consultas externas en función del nivel de complejidad asistencial.</a:t>
            </a:r>
          </a:p>
          <a:p>
            <a:pPr marL="171450" indent="-171450">
              <a:spcAft>
                <a:spcPts val="900"/>
              </a:spcAft>
              <a:buFont typeface="Wingdings" panose="05000000000000000000" pitchFamily="2" charset="2"/>
              <a:buChar char="ü"/>
              <a:defRPr/>
            </a:pPr>
            <a:r>
              <a:rPr lang="es-ES" sz="900" b="1" dirty="0">
                <a:solidFill>
                  <a:schemeClr val="tx1"/>
                </a:solidFill>
                <a:latin typeface="Calibri" panose="020F0502020204030204" pitchFamily="34" charset="0"/>
              </a:rPr>
              <a:t>4. </a:t>
            </a:r>
            <a:r>
              <a:rPr lang="es-ES" sz="900" dirty="0">
                <a:solidFill>
                  <a:schemeClr val="tx1"/>
                </a:solidFill>
                <a:latin typeface="Calibri" panose="020F0502020204030204" pitchFamily="34" charset="0"/>
              </a:rPr>
              <a:t>Redistribuir el tiempo y la carga asistencial de los diferentes profesionales implicados en la atención farmacéutica a pacientes externos para poder asignar responsable/s de planificación, seguimiento y evaluación de resultados, garantizando la consecución de los mismos.</a:t>
            </a:r>
          </a:p>
          <a:p>
            <a:pPr algn="ctr"/>
            <a:endParaRPr lang="es-ES" sz="900" dirty="0" smtClean="0">
              <a:solidFill>
                <a:schemeClr val="tx1"/>
              </a:solidFill>
              <a:latin typeface="Calibri" panose="020F0502020204030204" pitchFamily="34" charset="0"/>
            </a:endParaRPr>
          </a:p>
        </p:txBody>
      </p:sp>
      <p:pic>
        <p:nvPicPr>
          <p:cNvPr id="161" name="Imagen 27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2706" y="3246876"/>
            <a:ext cx="648000" cy="26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Rectángulo 162"/>
          <p:cNvSpPr/>
          <p:nvPr/>
        </p:nvSpPr>
        <p:spPr>
          <a:xfrm>
            <a:off x="1023513" y="1141218"/>
            <a:ext cx="1033887" cy="307777"/>
          </a:xfrm>
          <a:prstGeom prst="rect">
            <a:avLst/>
          </a:prstGeom>
          <a:solidFill>
            <a:schemeClr val="bg1"/>
          </a:solidFill>
          <a:ln>
            <a:solidFill>
              <a:schemeClr val="bg2">
                <a:lumMod val="50000"/>
              </a:schemeClr>
            </a:solidFill>
          </a:ln>
        </p:spPr>
        <p:txBody>
          <a:bodyPr wrap="square">
            <a:spAutoFit/>
          </a:bodyPr>
          <a:lstStyle/>
          <a:p>
            <a:pPr lvl="0" algn="ctr">
              <a:spcAft>
                <a:spcPts val="450"/>
              </a:spcAft>
              <a:defRPr/>
            </a:pPr>
            <a:r>
              <a:rPr lang="es-ES" sz="1400" b="1" kern="0" dirty="0">
                <a:solidFill>
                  <a:schemeClr val="bg2">
                    <a:lumMod val="50000"/>
                  </a:schemeClr>
                </a:solidFill>
                <a:latin typeface="Calibri"/>
              </a:rPr>
              <a:t>FASE 3</a:t>
            </a:r>
            <a:endParaRPr lang="en-US" sz="1400" b="1" kern="0" dirty="0">
              <a:solidFill>
                <a:schemeClr val="bg2">
                  <a:lumMod val="50000"/>
                </a:schemeClr>
              </a:solidFill>
              <a:latin typeface="Calibri"/>
            </a:endParaRPr>
          </a:p>
        </p:txBody>
      </p:sp>
      <p:sp>
        <p:nvSpPr>
          <p:cNvPr id="5" name="Elipse 4"/>
          <p:cNvSpPr/>
          <p:nvPr/>
        </p:nvSpPr>
        <p:spPr bwMode="ltGray">
          <a:xfrm>
            <a:off x="1023513" y="1818132"/>
            <a:ext cx="1670417" cy="792000"/>
          </a:xfrm>
          <a:prstGeom prst="ellipse">
            <a:avLst/>
          </a:prstGeom>
          <a:solidFill>
            <a:schemeClr val="accent1">
              <a:lumMod val="20000"/>
              <a:lumOff val="80000"/>
            </a:scheme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1300" b="1" dirty="0" smtClean="0">
                <a:solidFill>
                  <a:schemeClr val="bg2">
                    <a:lumMod val="50000"/>
                  </a:schemeClr>
                </a:solidFill>
                <a:latin typeface="Calibri" panose="020F0502020204030204" pitchFamily="34" charset="0"/>
              </a:rPr>
              <a:t>Esclerosis Múltiple</a:t>
            </a:r>
            <a:endParaRPr lang="en-US" sz="1300" b="1" dirty="0" err="1" smtClean="0">
              <a:solidFill>
                <a:schemeClr val="bg2">
                  <a:lumMod val="50000"/>
                </a:schemeClr>
              </a:solidFill>
              <a:latin typeface="Calibri" panose="020F0502020204030204" pitchFamily="34" charset="0"/>
            </a:endParaRPr>
          </a:p>
        </p:txBody>
      </p:sp>
      <p:sp>
        <p:nvSpPr>
          <p:cNvPr id="164" name="Elipse 163"/>
          <p:cNvSpPr/>
          <p:nvPr/>
        </p:nvSpPr>
        <p:spPr bwMode="ltGray">
          <a:xfrm>
            <a:off x="2939727" y="1818132"/>
            <a:ext cx="1670417" cy="792000"/>
          </a:xfrm>
          <a:prstGeom prst="ellipse">
            <a:avLst/>
          </a:prstGeom>
          <a:solidFill>
            <a:schemeClr val="accent1">
              <a:lumMod val="20000"/>
              <a:lumOff val="80000"/>
            </a:scheme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1300" b="1" dirty="0" smtClean="0">
                <a:solidFill>
                  <a:schemeClr val="bg2">
                    <a:lumMod val="50000"/>
                  </a:schemeClr>
                </a:solidFill>
                <a:latin typeface="Calibri" panose="020F0502020204030204" pitchFamily="34" charset="0"/>
              </a:rPr>
              <a:t>Enfermedades autoinmunes</a:t>
            </a:r>
            <a:endParaRPr lang="en-US" sz="1300" b="1" dirty="0" err="1" smtClean="0">
              <a:solidFill>
                <a:schemeClr val="bg2">
                  <a:lumMod val="50000"/>
                </a:schemeClr>
              </a:solidFill>
              <a:latin typeface="Calibri" panose="020F0502020204030204" pitchFamily="34" charset="0"/>
            </a:endParaRPr>
          </a:p>
        </p:txBody>
      </p:sp>
      <p:sp>
        <p:nvSpPr>
          <p:cNvPr id="165" name="Elipse 164"/>
          <p:cNvSpPr/>
          <p:nvPr/>
        </p:nvSpPr>
        <p:spPr bwMode="ltGray">
          <a:xfrm>
            <a:off x="4855941" y="1818132"/>
            <a:ext cx="1670417" cy="792000"/>
          </a:xfrm>
          <a:prstGeom prst="ellipse">
            <a:avLst/>
          </a:prstGeom>
          <a:solidFill>
            <a:schemeClr val="accent1">
              <a:lumMod val="20000"/>
              <a:lumOff val="80000"/>
            </a:scheme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1300" b="1" dirty="0" smtClean="0">
                <a:solidFill>
                  <a:schemeClr val="bg2">
                    <a:lumMod val="50000"/>
                  </a:schemeClr>
                </a:solidFill>
                <a:latin typeface="Calibri" panose="020F0502020204030204" pitchFamily="34" charset="0"/>
              </a:rPr>
              <a:t>Enfermedades Oncohemato-lógicas</a:t>
            </a:r>
            <a:endParaRPr lang="en-US" sz="1300" b="1" dirty="0" err="1" smtClean="0">
              <a:solidFill>
                <a:schemeClr val="bg2">
                  <a:lumMod val="50000"/>
                </a:schemeClr>
              </a:solidFill>
              <a:latin typeface="Calibri" panose="020F0502020204030204" pitchFamily="34" charset="0"/>
            </a:endParaRPr>
          </a:p>
        </p:txBody>
      </p:sp>
      <p:sp>
        <p:nvSpPr>
          <p:cNvPr id="166" name="Elipse 165"/>
          <p:cNvSpPr/>
          <p:nvPr/>
        </p:nvSpPr>
        <p:spPr bwMode="ltGray">
          <a:xfrm>
            <a:off x="6772155" y="1818132"/>
            <a:ext cx="1670417" cy="792000"/>
          </a:xfrm>
          <a:prstGeom prst="ellipse">
            <a:avLst/>
          </a:prstGeom>
          <a:solidFill>
            <a:schemeClr val="accent1">
              <a:lumMod val="20000"/>
              <a:lumOff val="80000"/>
            </a:scheme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Bef>
                <a:spcPts val="600"/>
              </a:spcBef>
              <a:spcAft>
                <a:spcPts val="600"/>
              </a:spcAft>
            </a:pPr>
            <a:r>
              <a:rPr lang="es-ES" sz="1300" b="1" i="1" dirty="0">
                <a:solidFill>
                  <a:schemeClr val="bg2">
                    <a:lumMod val="50000"/>
                  </a:schemeClr>
                </a:solidFill>
                <a:latin typeface="Calibri" panose="020F0502020204030204" pitchFamily="34" charset="0"/>
              </a:rPr>
              <a:t>Patologías víricas (VHC/VIH)</a:t>
            </a:r>
          </a:p>
        </p:txBody>
      </p:sp>
      <p:pic>
        <p:nvPicPr>
          <p:cNvPr id="186" name="Imagen 27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0413" y="3246876"/>
            <a:ext cx="648000" cy="26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Imagen 27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0113" y="3246876"/>
            <a:ext cx="648000" cy="26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lamada rectangular 9"/>
          <p:cNvSpPr/>
          <p:nvPr/>
        </p:nvSpPr>
        <p:spPr bwMode="ltGray">
          <a:xfrm>
            <a:off x="7016113" y="1054323"/>
            <a:ext cx="1362887" cy="416477"/>
          </a:xfrm>
          <a:prstGeom prst="wedgeRectCallout">
            <a:avLst>
              <a:gd name="adj1" fmla="val -29222"/>
              <a:gd name="adj2" fmla="val 81991"/>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2"/>
                </a:solidFill>
                <a:latin typeface="Calibri" panose="020F0502020204030204" pitchFamily="34" charset="0"/>
              </a:rPr>
              <a:t>Detalle en la siguiente diapositiva</a:t>
            </a:r>
            <a:endParaRPr lang="en-US" sz="1100" dirty="0" err="1" smtClean="0">
              <a:solidFill>
                <a:schemeClr val="tx2"/>
              </a:solidFill>
              <a:latin typeface="Calibri" panose="020F0502020204030204" pitchFamily="34" charset="0"/>
            </a:endParaRPr>
          </a:p>
        </p:txBody>
      </p:sp>
      <p:sp>
        <p:nvSpPr>
          <p:cNvPr id="12" name="Rectángulo 11"/>
          <p:cNvSpPr/>
          <p:nvPr/>
        </p:nvSpPr>
        <p:spPr>
          <a:xfrm>
            <a:off x="824706" y="1435838"/>
            <a:ext cx="7015407" cy="338554"/>
          </a:xfrm>
          <a:prstGeom prst="rect">
            <a:avLst/>
          </a:prstGeom>
        </p:spPr>
        <p:txBody>
          <a:bodyPr wrap="square">
            <a:spAutoFit/>
          </a:bodyPr>
          <a:lstStyle/>
          <a:p>
            <a:pPr algn="ctr"/>
            <a:r>
              <a:rPr lang="es-ES" sz="1600" b="1" dirty="0">
                <a:solidFill>
                  <a:schemeClr val="bg1"/>
                </a:solidFill>
                <a:latin typeface="Calibri" panose="020F0502020204030204" pitchFamily="34" charset="0"/>
              </a:rPr>
              <a:t>Desarrollo del modelo para las siguientes patologías:</a:t>
            </a:r>
          </a:p>
        </p:txBody>
      </p:sp>
      <p:sp>
        <p:nvSpPr>
          <p:cNvPr id="13" name="CuadroTexto 12"/>
          <p:cNvSpPr txBox="1"/>
          <p:nvPr/>
        </p:nvSpPr>
        <p:spPr>
          <a:xfrm>
            <a:off x="697242" y="2924139"/>
            <a:ext cx="4178928" cy="365502"/>
          </a:xfrm>
          <a:prstGeom prst="rect">
            <a:avLst/>
          </a:prstGeom>
          <a:noFill/>
        </p:spPr>
        <p:txBody>
          <a:bodyPr wrap="square" lIns="0" tIns="0" rIns="0" bIns="0" rtlCol="0">
            <a:noAutofit/>
          </a:bodyPr>
          <a:lstStyle/>
          <a:p>
            <a:pPr indent="-274320">
              <a:spcAft>
                <a:spcPts val="900"/>
              </a:spcAft>
            </a:pPr>
            <a:r>
              <a:rPr lang="es-ES" sz="1500" b="1" dirty="0" smtClean="0">
                <a:solidFill>
                  <a:srgbClr val="CC00CC"/>
                </a:solidFill>
                <a:latin typeface="Calibri" panose="020F0502020204030204" pitchFamily="34" charset="0"/>
              </a:rPr>
              <a:t>Actividades desarrolladas en paralelo</a:t>
            </a:r>
            <a:endParaRPr lang="en-US" sz="1500" b="1" dirty="0" err="1" smtClean="0">
              <a:solidFill>
                <a:srgbClr val="CC00CC"/>
              </a:solidFill>
              <a:latin typeface="Calibri" panose="020F0502020204030204" pitchFamily="34" charset="0"/>
            </a:endParaRPr>
          </a:p>
        </p:txBody>
      </p:sp>
      <p:sp>
        <p:nvSpPr>
          <p:cNvPr id="27" name="Rectángulo redondeado 26"/>
          <p:cNvSpPr/>
          <p:nvPr/>
        </p:nvSpPr>
        <p:spPr bwMode="ltGray">
          <a:xfrm>
            <a:off x="718417" y="5638800"/>
            <a:ext cx="1338983" cy="381000"/>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dirty="0" smtClean="0">
                <a:solidFill>
                  <a:schemeClr val="tx1"/>
                </a:solidFill>
                <a:latin typeface="Calibri" panose="020F0502020204030204" pitchFamily="34" charset="0"/>
              </a:rPr>
              <a:t>Consultar el detalle de los participantes en el diseño de la encuesta</a:t>
            </a:r>
          </a:p>
        </p:txBody>
      </p:sp>
      <p:graphicFrame>
        <p:nvGraphicFramePr>
          <p:cNvPr id="2" name="Objeto 1"/>
          <p:cNvGraphicFramePr>
            <a:graphicFrameLocks noChangeAspect="1"/>
          </p:cNvGraphicFramePr>
          <p:nvPr>
            <p:extLst>
              <p:ext uri="{D42A27DB-BD31-4B8C-83A1-F6EECF244321}">
                <p14:modId xmlns:p14="http://schemas.microsoft.com/office/powerpoint/2010/main" val="3703912660"/>
              </p:ext>
            </p:extLst>
          </p:nvPr>
        </p:nvGraphicFramePr>
        <p:xfrm>
          <a:off x="2150525" y="5516697"/>
          <a:ext cx="914400" cy="771525"/>
        </p:xfrm>
        <a:graphic>
          <a:graphicData uri="http://schemas.openxmlformats.org/presentationml/2006/ole">
            <mc:AlternateContent xmlns:mc="http://schemas.openxmlformats.org/markup-compatibility/2006">
              <mc:Choice xmlns:v="urn:schemas-microsoft-com:vml" Requires="v">
                <p:oleObj spid="_x0000_s3165196" name="Acrobat Document" showAsIcon="1" r:id="rId4" imgW="914400" imgH="771480" progId="Acrobat.Document.DC">
                  <p:embed/>
                </p:oleObj>
              </mc:Choice>
              <mc:Fallback>
                <p:oleObj name="Acrobat Document" showAsIcon="1" r:id="rId4" imgW="914400" imgH="771480" progId="Acrobat.Document.DC">
                  <p:embed/>
                  <p:pic>
                    <p:nvPicPr>
                      <p:cNvPr id="0" name=""/>
                      <p:cNvPicPr/>
                      <p:nvPr/>
                    </p:nvPicPr>
                    <p:blipFill>
                      <a:blip r:embed="rId5"/>
                      <a:stretch>
                        <a:fillRect/>
                      </a:stretch>
                    </p:blipFill>
                    <p:spPr>
                      <a:xfrm>
                        <a:off x="2150525" y="551669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42674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0 Pentágono"/>
          <p:cNvSpPr/>
          <p:nvPr/>
        </p:nvSpPr>
        <p:spPr>
          <a:xfrm>
            <a:off x="168641" y="1918369"/>
            <a:ext cx="7603759" cy="1512000"/>
          </a:xfrm>
          <a:prstGeom prst="stripedRightArrow">
            <a:avLst>
              <a:gd name="adj1" fmla="val 50000"/>
              <a:gd name="adj2" fmla="val 19321"/>
            </a:avLst>
          </a:prstGeom>
          <a:solidFill>
            <a:schemeClr val="bg2">
              <a:lumMod val="50000"/>
            </a:schemeClr>
          </a:solidFill>
        </p:spPr>
        <p:txBody>
          <a:bodyPr wrap="square" anchor="ctr" anchorCtr="0">
            <a:noAutofit/>
          </a:bodyPr>
          <a:lstStyle/>
          <a:p>
            <a:pPr>
              <a:spcAft>
                <a:spcPts val="2400"/>
              </a:spcAft>
            </a:pPr>
            <a:r>
              <a:rPr lang="en-US" sz="1600" b="1" dirty="0">
                <a:solidFill>
                  <a:prstClr val="white"/>
                </a:solidFill>
                <a:latin typeface="Calibri" panose="020F0502020204030204" pitchFamily="34" charset="0"/>
              </a:rPr>
              <a:t>Taller 1</a:t>
            </a:r>
          </a:p>
        </p:txBody>
      </p:sp>
      <p:cxnSp>
        <p:nvCxnSpPr>
          <p:cNvPr id="3" name="Conector angular 2"/>
          <p:cNvCxnSpPr>
            <a:stCxn id="33" idx="2"/>
            <a:endCxn id="38" idx="0"/>
          </p:cNvCxnSpPr>
          <p:nvPr/>
        </p:nvCxnSpPr>
        <p:spPr>
          <a:xfrm rot="5400000">
            <a:off x="3971771" y="2056188"/>
            <a:ext cx="776079" cy="4155739"/>
          </a:xfrm>
          <a:prstGeom prst="bentConnector3">
            <a:avLst>
              <a:gd name="adj1" fmla="val 26822"/>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10 Pentágono"/>
          <p:cNvSpPr/>
          <p:nvPr/>
        </p:nvSpPr>
        <p:spPr>
          <a:xfrm>
            <a:off x="168641" y="4523671"/>
            <a:ext cx="7603759" cy="1512000"/>
          </a:xfrm>
          <a:prstGeom prst="stripedRightArrow">
            <a:avLst>
              <a:gd name="adj1" fmla="val 50000"/>
              <a:gd name="adj2" fmla="val 19321"/>
            </a:avLst>
          </a:prstGeom>
          <a:solidFill>
            <a:schemeClr val="bg2">
              <a:lumMod val="50000"/>
            </a:schemeClr>
          </a:solidFill>
        </p:spPr>
        <p:txBody>
          <a:bodyPr wrap="square" anchor="ctr" anchorCtr="0">
            <a:noAutofit/>
          </a:bodyPr>
          <a:lstStyle/>
          <a:p>
            <a:pPr>
              <a:spcAft>
                <a:spcPts val="2400"/>
              </a:spcAft>
            </a:pPr>
            <a:r>
              <a:rPr lang="en-US" sz="1600" b="1" dirty="0">
                <a:solidFill>
                  <a:prstClr val="white"/>
                </a:solidFill>
                <a:latin typeface="Calibri" panose="020F0502020204030204" pitchFamily="34" charset="0"/>
              </a:rPr>
              <a:t>Taller </a:t>
            </a:r>
            <a:r>
              <a:rPr lang="en-US" sz="1600" b="1" dirty="0" smtClean="0">
                <a:solidFill>
                  <a:prstClr val="white"/>
                </a:solidFill>
                <a:latin typeface="Calibri" panose="020F0502020204030204" pitchFamily="34" charset="0"/>
              </a:rPr>
              <a:t>2</a:t>
            </a:r>
            <a:endParaRPr lang="en-US" sz="1600" b="1" dirty="0">
              <a:solidFill>
                <a:prstClr val="white"/>
              </a:solidFill>
              <a:latin typeface="Calibri" panose="020F0502020204030204" pitchFamily="34" charset="0"/>
            </a:endParaRPr>
          </a:p>
        </p:txBody>
      </p:sp>
      <p:sp>
        <p:nvSpPr>
          <p:cNvPr id="4" name="Marcador de número de diapositiva 3"/>
          <p:cNvSpPr>
            <a:spLocks noGrp="1"/>
          </p:cNvSpPr>
          <p:nvPr>
            <p:ph type="sldNum" sz="quarter" idx="12"/>
          </p:nvPr>
        </p:nvSpPr>
        <p:spPr/>
        <p:txBody>
          <a:bodyPr/>
          <a:lstStyle/>
          <a:p>
            <a:fld id="{D80960CE-FBA5-499A-B7DB-AA75AC0885D8}" type="slidenum">
              <a:rPr lang="en-US" smtClean="0">
                <a:solidFill>
                  <a:prstClr val="black"/>
                </a:solidFill>
              </a:rPr>
              <a:pPr/>
              <a:t>9</a:t>
            </a:fld>
            <a:endParaRPr lang="en-US" dirty="0">
              <a:solidFill>
                <a:prstClr val="black"/>
              </a:solidFill>
            </a:endParaRPr>
          </a:p>
        </p:txBody>
      </p:sp>
      <p:sp>
        <p:nvSpPr>
          <p:cNvPr id="58" name="Rectángulo 57"/>
          <p:cNvSpPr/>
          <p:nvPr/>
        </p:nvSpPr>
        <p:spPr bwMode="ltGray">
          <a:xfrm>
            <a:off x="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Objetivos</a:t>
            </a:r>
            <a:endParaRPr lang="en-US" sz="1300" b="1" dirty="0" err="1">
              <a:solidFill>
                <a:schemeClr val="bg2">
                  <a:lumMod val="75000"/>
                </a:schemeClr>
              </a:solidFill>
              <a:latin typeface="Calibri" panose="020F0502020204030204" pitchFamily="34" charset="0"/>
            </a:endParaRPr>
          </a:p>
        </p:txBody>
      </p:sp>
      <p:sp>
        <p:nvSpPr>
          <p:cNvPr id="59" name="Rectángulo 58"/>
          <p:cNvSpPr/>
          <p:nvPr/>
        </p:nvSpPr>
        <p:spPr bwMode="ltGray">
          <a:xfrm>
            <a:off x="15228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Metodología</a:t>
            </a:r>
            <a:endParaRPr lang="en-US" sz="1300" b="1" dirty="0" err="1">
              <a:solidFill>
                <a:schemeClr val="bg2">
                  <a:lumMod val="75000"/>
                </a:schemeClr>
              </a:solidFill>
              <a:latin typeface="Calibri" panose="020F0502020204030204" pitchFamily="34" charset="0"/>
            </a:endParaRPr>
          </a:p>
        </p:txBody>
      </p:sp>
      <p:sp>
        <p:nvSpPr>
          <p:cNvPr id="60" name="Rectángulo 59"/>
          <p:cNvSpPr/>
          <p:nvPr/>
        </p:nvSpPr>
        <p:spPr bwMode="ltGray">
          <a:xfrm>
            <a:off x="30456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Fase 1</a:t>
            </a:r>
            <a:endParaRPr lang="en-US" sz="1300" b="1" dirty="0" err="1">
              <a:solidFill>
                <a:schemeClr val="bg2">
                  <a:lumMod val="75000"/>
                </a:schemeClr>
              </a:solidFill>
              <a:latin typeface="Calibri" panose="020F0502020204030204" pitchFamily="34" charset="0"/>
            </a:endParaRPr>
          </a:p>
        </p:txBody>
      </p:sp>
      <p:sp>
        <p:nvSpPr>
          <p:cNvPr id="61" name="Rectángulo 60"/>
          <p:cNvSpPr/>
          <p:nvPr/>
        </p:nvSpPr>
        <p:spPr bwMode="ltGray">
          <a:xfrm>
            <a:off x="45684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smtClean="0">
                <a:solidFill>
                  <a:schemeClr val="bg2">
                    <a:lumMod val="75000"/>
                  </a:schemeClr>
                </a:solidFill>
                <a:latin typeface="Calibri" panose="020F0502020204030204" pitchFamily="34" charset="0"/>
              </a:rPr>
              <a:t>Fase 2</a:t>
            </a:r>
            <a:endParaRPr lang="en-US" sz="1300" b="1" dirty="0" err="1" smtClean="0">
              <a:solidFill>
                <a:schemeClr val="bg2">
                  <a:lumMod val="75000"/>
                </a:schemeClr>
              </a:solidFill>
              <a:latin typeface="Calibri" panose="020F0502020204030204" pitchFamily="34" charset="0"/>
            </a:endParaRPr>
          </a:p>
        </p:txBody>
      </p:sp>
      <p:sp>
        <p:nvSpPr>
          <p:cNvPr id="62" name="Rectángulo 61"/>
          <p:cNvSpPr/>
          <p:nvPr/>
        </p:nvSpPr>
        <p:spPr bwMode="ltGray">
          <a:xfrm>
            <a:off x="6091200" y="-13939"/>
            <a:ext cx="1530000" cy="396000"/>
          </a:xfrm>
          <a:prstGeom prst="rect">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latin typeface="Calibri" panose="020F0502020204030204" pitchFamily="34" charset="0"/>
              </a:rPr>
              <a:t>Fase 3</a:t>
            </a:r>
            <a:endParaRPr lang="en-US" sz="1600" b="1" dirty="0" err="1">
              <a:solidFill>
                <a:schemeClr val="bg1"/>
              </a:solidFill>
              <a:latin typeface="Calibri" panose="020F0502020204030204" pitchFamily="34" charset="0"/>
            </a:endParaRPr>
          </a:p>
        </p:txBody>
      </p:sp>
      <p:sp>
        <p:nvSpPr>
          <p:cNvPr id="63" name="Rectángulo 62"/>
          <p:cNvSpPr/>
          <p:nvPr/>
        </p:nvSpPr>
        <p:spPr bwMode="ltGray">
          <a:xfrm>
            <a:off x="7614000" y="-13939"/>
            <a:ext cx="1530000" cy="39600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b="1" dirty="0">
                <a:solidFill>
                  <a:schemeClr val="bg2">
                    <a:lumMod val="75000"/>
                  </a:schemeClr>
                </a:solidFill>
                <a:latin typeface="Calibri" panose="020F0502020204030204" pitchFamily="34" charset="0"/>
              </a:rPr>
              <a:t>Próximos pasos</a:t>
            </a:r>
            <a:endParaRPr lang="en-US" sz="1300" b="1" dirty="0" err="1">
              <a:solidFill>
                <a:schemeClr val="bg2">
                  <a:lumMod val="75000"/>
                </a:schemeClr>
              </a:solidFill>
              <a:latin typeface="Calibri" panose="020F0502020204030204" pitchFamily="34" charset="0"/>
            </a:endParaRPr>
          </a:p>
        </p:txBody>
      </p:sp>
      <p:sp>
        <p:nvSpPr>
          <p:cNvPr id="64" name="Título 1"/>
          <p:cNvSpPr txBox="1">
            <a:spLocks/>
          </p:cNvSpPr>
          <p:nvPr/>
        </p:nvSpPr>
        <p:spPr>
          <a:xfrm>
            <a:off x="247179" y="397221"/>
            <a:ext cx="8896821" cy="457200"/>
          </a:xfrm>
          <a:prstGeom prst="rect">
            <a:avLst/>
          </a:prstGeom>
        </p:spPr>
        <p:txBody>
          <a:bodyPr lIns="0"/>
          <a:lstStyle>
            <a:lvl1pPr marL="0" algn="l" defTabSz="914400" rtl="0" eaLnBrk="1" latinLnBrk="0" hangingPunct="1">
              <a:lnSpc>
                <a:spcPct val="100000"/>
              </a:lnSpc>
              <a:spcBef>
                <a:spcPct val="0"/>
              </a:spcBef>
              <a:buNone/>
              <a:defRPr lang="es-ES_tradnl" sz="1800" b="1" i="0" kern="1200" noProof="0" dirty="0">
                <a:solidFill>
                  <a:schemeClr val="tx2">
                    <a:lumMod val="50000"/>
                  </a:schemeClr>
                </a:solidFill>
                <a:latin typeface="Calibri" panose="020F0502020204030204" pitchFamily="34" charset="0"/>
                <a:ea typeface="+mn-ea"/>
                <a:cs typeface="+mn-cs"/>
              </a:defRPr>
            </a:lvl1pPr>
          </a:lstStyle>
          <a:p>
            <a:pPr>
              <a:spcAft>
                <a:spcPts val="900"/>
              </a:spcAft>
            </a:pPr>
            <a:r>
              <a:rPr lang="es-ES" dirty="0" smtClean="0">
                <a:solidFill>
                  <a:schemeClr val="tx1"/>
                </a:solidFill>
              </a:rPr>
              <a:t>En la Fase 3, para cada patología se han realizado 2 talleres en los que el Comité de Expertos designado para cada patología ha aterrizado el Mapa estratégico a la casuística de cada enfermedad y ha establecido la hoja de ruta para implantar las iniciativas prioritarias a lo largo de 2016</a:t>
            </a:r>
            <a:endParaRPr lang="es-ES" dirty="0">
              <a:solidFill>
                <a:schemeClr val="tx1"/>
              </a:solidFill>
            </a:endParaRPr>
          </a:p>
        </p:txBody>
      </p:sp>
      <p:sp>
        <p:nvSpPr>
          <p:cNvPr id="31" name="Rectángulo 30"/>
          <p:cNvSpPr/>
          <p:nvPr/>
        </p:nvSpPr>
        <p:spPr bwMode="ltGray">
          <a:xfrm>
            <a:off x="1310390" y="1835480"/>
            <a:ext cx="1943100" cy="1955189"/>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95250" lvl="1" indent="-95250" algn="ctr">
              <a:spcBef>
                <a:spcPts val="300"/>
              </a:spcBef>
              <a:spcAft>
                <a:spcPts val="300"/>
              </a:spcAft>
            </a:pPr>
            <a:r>
              <a:rPr lang="es-ES" sz="1300" b="1" dirty="0" smtClean="0">
                <a:solidFill>
                  <a:schemeClr val="tx1"/>
                </a:solidFill>
                <a:latin typeface="Calibri" panose="020F0502020204030204" pitchFamily="34" charset="0"/>
              </a:rPr>
              <a:t>Reflexión </a:t>
            </a:r>
            <a:r>
              <a:rPr lang="es-ES" sz="1300" dirty="0" smtClean="0">
                <a:solidFill>
                  <a:schemeClr val="tx1"/>
                </a:solidFill>
                <a:latin typeface="Calibri" panose="020F0502020204030204" pitchFamily="34" charset="0"/>
              </a:rPr>
              <a:t>y análisis de las </a:t>
            </a:r>
            <a:r>
              <a:rPr lang="es-ES" sz="1300" b="1" dirty="0" smtClean="0">
                <a:solidFill>
                  <a:schemeClr val="tx1"/>
                </a:solidFill>
                <a:latin typeface="Calibri" panose="020F0502020204030204" pitchFamily="34" charset="0"/>
              </a:rPr>
              <a:t>tendencias identificadas en la Fase 1 de Mapex </a:t>
            </a:r>
            <a:r>
              <a:rPr lang="es-ES" sz="1300" dirty="0" smtClean="0">
                <a:solidFill>
                  <a:schemeClr val="tx1"/>
                </a:solidFill>
                <a:latin typeface="Calibri" panose="020F0502020204030204" pitchFamily="34" charset="0"/>
              </a:rPr>
              <a:t>en </a:t>
            </a:r>
            <a:r>
              <a:rPr lang="es-ES" sz="1300" dirty="0">
                <a:solidFill>
                  <a:schemeClr val="tx1"/>
                </a:solidFill>
                <a:latin typeface="Calibri" panose="020F0502020204030204" pitchFamily="34" charset="0"/>
              </a:rPr>
              <a:t>el ámbito de </a:t>
            </a:r>
            <a:r>
              <a:rPr lang="es-ES" sz="1300" dirty="0" smtClean="0">
                <a:solidFill>
                  <a:schemeClr val="tx1"/>
                </a:solidFill>
                <a:latin typeface="Calibri" panose="020F0502020204030204" pitchFamily="34" charset="0"/>
              </a:rPr>
              <a:t>cada patología, y construcción del </a:t>
            </a:r>
            <a:r>
              <a:rPr lang="es-ES" sz="1300" b="1" dirty="0">
                <a:solidFill>
                  <a:schemeClr val="tx1"/>
                </a:solidFill>
                <a:latin typeface="Calibri" panose="020F0502020204030204" pitchFamily="34" charset="0"/>
              </a:rPr>
              <a:t>mapa estratégico </a:t>
            </a:r>
            <a:r>
              <a:rPr lang="es-ES" sz="1300" dirty="0">
                <a:solidFill>
                  <a:schemeClr val="tx1"/>
                </a:solidFill>
                <a:latin typeface="Calibri" panose="020F0502020204030204" pitchFamily="34" charset="0"/>
              </a:rPr>
              <a:t>MAPEX (pilares, resultados, objetivos e iniciativas estratégicas)</a:t>
            </a:r>
          </a:p>
        </p:txBody>
      </p:sp>
      <p:sp>
        <p:nvSpPr>
          <p:cNvPr id="32" name="Rectángulo 31"/>
          <p:cNvSpPr/>
          <p:nvPr/>
        </p:nvSpPr>
        <p:spPr bwMode="ltGray">
          <a:xfrm>
            <a:off x="3390822" y="1816414"/>
            <a:ext cx="1943100" cy="1955189"/>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lvl="1" algn="ctr">
              <a:spcBef>
                <a:spcPts val="300"/>
              </a:spcBef>
              <a:spcAft>
                <a:spcPts val="300"/>
              </a:spcAft>
            </a:pPr>
            <a:r>
              <a:rPr lang="es-ES" sz="1300" dirty="0" smtClean="0">
                <a:solidFill>
                  <a:schemeClr val="tx1"/>
                </a:solidFill>
                <a:latin typeface="Calibri" panose="020F0502020204030204" pitchFamily="34" charset="0"/>
              </a:rPr>
              <a:t>Debate y consenso de </a:t>
            </a:r>
            <a:r>
              <a:rPr lang="es-ES" sz="1300" b="1" dirty="0" smtClean="0">
                <a:solidFill>
                  <a:schemeClr val="tx1"/>
                </a:solidFill>
                <a:latin typeface="Calibri" panose="020F0502020204030204" pitchFamily="34" charset="0"/>
              </a:rPr>
              <a:t>las </a:t>
            </a:r>
            <a:r>
              <a:rPr lang="es-ES" sz="1300" b="1" dirty="0">
                <a:solidFill>
                  <a:schemeClr val="tx1"/>
                </a:solidFill>
                <a:latin typeface="Calibri" panose="020F0502020204030204" pitchFamily="34" charset="0"/>
              </a:rPr>
              <a:t>implicaciones clave de las tendencias </a:t>
            </a:r>
            <a:r>
              <a:rPr lang="es-ES" sz="1300" dirty="0" smtClean="0">
                <a:solidFill>
                  <a:schemeClr val="tx1"/>
                </a:solidFill>
                <a:latin typeface="Calibri" panose="020F0502020204030204" pitchFamily="34" charset="0"/>
              </a:rPr>
              <a:t>para cada patología y selección de los </a:t>
            </a:r>
            <a:r>
              <a:rPr lang="es-ES" sz="1300" b="1" dirty="0" smtClean="0">
                <a:solidFill>
                  <a:schemeClr val="tx1"/>
                </a:solidFill>
                <a:latin typeface="Calibri" panose="020F0502020204030204" pitchFamily="34" charset="0"/>
              </a:rPr>
              <a:t>objetivos </a:t>
            </a:r>
            <a:r>
              <a:rPr lang="es-ES" sz="1300" b="1" dirty="0">
                <a:solidFill>
                  <a:schemeClr val="tx1"/>
                </a:solidFill>
                <a:latin typeface="Calibri" panose="020F0502020204030204" pitchFamily="34" charset="0"/>
              </a:rPr>
              <a:t>estratégicos </a:t>
            </a:r>
            <a:r>
              <a:rPr lang="es-ES" sz="1300" b="1" dirty="0" smtClean="0">
                <a:solidFill>
                  <a:schemeClr val="tx1"/>
                </a:solidFill>
                <a:latin typeface="Calibri" panose="020F0502020204030204" pitchFamily="34" charset="0"/>
              </a:rPr>
              <a:t>prioritarios a </a:t>
            </a:r>
            <a:r>
              <a:rPr lang="es-ES" sz="1300" dirty="0" smtClean="0">
                <a:solidFill>
                  <a:schemeClr val="tx1"/>
                </a:solidFill>
                <a:latin typeface="Calibri" panose="020F0502020204030204" pitchFamily="34" charset="0"/>
              </a:rPr>
              <a:t>trabajar a corto plazo</a:t>
            </a:r>
            <a:endParaRPr lang="es-ES" sz="1300" dirty="0">
              <a:solidFill>
                <a:schemeClr val="tx1"/>
              </a:solidFill>
              <a:latin typeface="Calibri" panose="020F0502020204030204" pitchFamily="34" charset="0"/>
            </a:endParaRPr>
          </a:p>
        </p:txBody>
      </p:sp>
      <p:sp>
        <p:nvSpPr>
          <p:cNvPr id="33" name="Rectángulo 32"/>
          <p:cNvSpPr/>
          <p:nvPr/>
        </p:nvSpPr>
        <p:spPr bwMode="ltGray">
          <a:xfrm>
            <a:off x="5466129" y="1790829"/>
            <a:ext cx="1943100" cy="1955189"/>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lvl="1" algn="ctr">
              <a:spcBef>
                <a:spcPts val="300"/>
              </a:spcBef>
              <a:spcAft>
                <a:spcPts val="300"/>
              </a:spcAft>
            </a:pPr>
            <a:r>
              <a:rPr lang="es-ES" sz="1300" b="1" dirty="0" smtClean="0">
                <a:solidFill>
                  <a:schemeClr val="tx1"/>
                </a:solidFill>
                <a:latin typeface="Calibri" panose="020F0502020204030204" pitchFamily="34" charset="0"/>
              </a:rPr>
              <a:t>Incorporación del</a:t>
            </a:r>
            <a:r>
              <a:rPr lang="es-ES" sz="1300" b="1" dirty="0">
                <a:solidFill>
                  <a:schemeClr val="tx1"/>
                </a:solidFill>
                <a:latin typeface="Calibri" panose="020F0502020204030204" pitchFamily="34" charset="0"/>
              </a:rPr>
              <a:t> f</a:t>
            </a:r>
            <a:r>
              <a:rPr lang="es-ES" sz="1300" b="1" dirty="0" smtClean="0">
                <a:solidFill>
                  <a:schemeClr val="tx1"/>
                </a:solidFill>
                <a:latin typeface="Calibri" panose="020F0502020204030204" pitchFamily="34" charset="0"/>
              </a:rPr>
              <a:t>eedback del Comité </a:t>
            </a:r>
            <a:r>
              <a:rPr lang="es-ES" sz="1300" b="1" dirty="0">
                <a:solidFill>
                  <a:schemeClr val="tx1"/>
                </a:solidFill>
                <a:latin typeface="Calibri" panose="020F0502020204030204" pitchFamily="34" charset="0"/>
              </a:rPr>
              <a:t>de Expertos </a:t>
            </a:r>
            <a:r>
              <a:rPr lang="es-ES" sz="1300" b="1" dirty="0" smtClean="0">
                <a:solidFill>
                  <a:schemeClr val="tx1"/>
                </a:solidFill>
                <a:latin typeface="Calibri" panose="020F0502020204030204" pitchFamily="34" charset="0"/>
              </a:rPr>
              <a:t>sobre el output del Taller 1</a:t>
            </a:r>
            <a:endParaRPr lang="es-ES" sz="1300" b="1" dirty="0">
              <a:solidFill>
                <a:schemeClr val="tx1"/>
              </a:solidFill>
              <a:latin typeface="Calibri" panose="020F0502020204030204" pitchFamily="34" charset="0"/>
            </a:endParaRPr>
          </a:p>
        </p:txBody>
      </p:sp>
      <p:sp>
        <p:nvSpPr>
          <p:cNvPr id="34" name="Rectángulo 33"/>
          <p:cNvSpPr/>
          <p:nvPr/>
        </p:nvSpPr>
        <p:spPr>
          <a:xfrm>
            <a:off x="5455946" y="1386590"/>
            <a:ext cx="1952965" cy="461665"/>
          </a:xfrm>
          <a:prstGeom prst="rect">
            <a:avLst/>
          </a:prstGeom>
        </p:spPr>
        <p:txBody>
          <a:bodyPr wrap="square">
            <a:spAutoFit/>
          </a:bodyPr>
          <a:lstStyle/>
          <a:p>
            <a:pPr algn="ctr"/>
            <a:r>
              <a:rPr lang="es-ES" sz="1200" b="1" i="1" dirty="0" smtClean="0">
                <a:solidFill>
                  <a:schemeClr val="bg2">
                    <a:lumMod val="50000"/>
                  </a:schemeClr>
                </a:solidFill>
                <a:latin typeface="Calibri" panose="020F0502020204030204" pitchFamily="34" charset="0"/>
              </a:rPr>
              <a:t>Incorporación de comentarios finales</a:t>
            </a:r>
            <a:endParaRPr lang="es-ES" sz="1200" i="1" dirty="0">
              <a:solidFill>
                <a:schemeClr val="bg2">
                  <a:lumMod val="50000"/>
                </a:schemeClr>
              </a:solidFill>
            </a:endParaRPr>
          </a:p>
        </p:txBody>
      </p:sp>
      <p:sp>
        <p:nvSpPr>
          <p:cNvPr id="35" name="Rectángulo 34"/>
          <p:cNvSpPr/>
          <p:nvPr/>
        </p:nvSpPr>
        <p:spPr>
          <a:xfrm>
            <a:off x="3390822" y="1549689"/>
            <a:ext cx="1832459" cy="276999"/>
          </a:xfrm>
          <a:prstGeom prst="rect">
            <a:avLst/>
          </a:prstGeom>
        </p:spPr>
        <p:txBody>
          <a:bodyPr wrap="square">
            <a:spAutoFit/>
          </a:bodyPr>
          <a:lstStyle/>
          <a:p>
            <a:pPr algn="ctr"/>
            <a:r>
              <a:rPr lang="es-ES" sz="1200" b="1" i="1" dirty="0" smtClean="0">
                <a:solidFill>
                  <a:schemeClr val="bg2">
                    <a:lumMod val="50000"/>
                  </a:schemeClr>
                </a:solidFill>
                <a:latin typeface="Calibri" panose="020F0502020204030204" pitchFamily="34" charset="0"/>
              </a:rPr>
              <a:t>Realización del taller</a:t>
            </a:r>
            <a:endParaRPr lang="es-ES" sz="1200" i="1" dirty="0">
              <a:solidFill>
                <a:schemeClr val="bg2">
                  <a:lumMod val="50000"/>
                </a:schemeClr>
              </a:solidFill>
            </a:endParaRPr>
          </a:p>
        </p:txBody>
      </p:sp>
      <p:sp>
        <p:nvSpPr>
          <p:cNvPr id="36" name="Rectángulo 35"/>
          <p:cNvSpPr/>
          <p:nvPr/>
        </p:nvSpPr>
        <p:spPr>
          <a:xfrm>
            <a:off x="1310391" y="1549689"/>
            <a:ext cx="1925176" cy="276999"/>
          </a:xfrm>
          <a:prstGeom prst="rect">
            <a:avLst/>
          </a:prstGeom>
        </p:spPr>
        <p:txBody>
          <a:bodyPr wrap="square">
            <a:spAutoFit/>
          </a:bodyPr>
          <a:lstStyle/>
          <a:p>
            <a:pPr algn="ctr"/>
            <a:r>
              <a:rPr lang="es-ES" sz="1200" b="1" i="1" dirty="0" smtClean="0">
                <a:solidFill>
                  <a:schemeClr val="bg2">
                    <a:lumMod val="50000"/>
                  </a:schemeClr>
                </a:solidFill>
                <a:latin typeface="Calibri" panose="020F0502020204030204" pitchFamily="34" charset="0"/>
              </a:rPr>
              <a:t>Preparación del taller</a:t>
            </a:r>
            <a:endParaRPr lang="es-ES" sz="1200" i="1" dirty="0">
              <a:solidFill>
                <a:schemeClr val="bg2">
                  <a:lumMod val="50000"/>
                </a:schemeClr>
              </a:solidFill>
            </a:endParaRPr>
          </a:p>
        </p:txBody>
      </p:sp>
      <p:sp>
        <p:nvSpPr>
          <p:cNvPr id="38" name="Rectángulo 37"/>
          <p:cNvSpPr/>
          <p:nvPr/>
        </p:nvSpPr>
        <p:spPr bwMode="ltGray">
          <a:xfrm>
            <a:off x="1310390" y="4522097"/>
            <a:ext cx="1943100" cy="1716133"/>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es-ES" sz="1300" dirty="0" smtClean="0">
                <a:solidFill>
                  <a:schemeClr val="tx1"/>
                </a:solidFill>
                <a:latin typeface="Calibri" panose="020F0502020204030204" pitchFamily="34" charset="0"/>
              </a:rPr>
              <a:t>Selección de las </a:t>
            </a:r>
            <a:r>
              <a:rPr lang="es-ES" sz="1300" b="1" dirty="0" smtClean="0">
                <a:solidFill>
                  <a:schemeClr val="tx1"/>
                </a:solidFill>
                <a:latin typeface="Calibri" panose="020F0502020204030204" pitchFamily="34" charset="0"/>
              </a:rPr>
              <a:t>iniciativas </a:t>
            </a:r>
            <a:r>
              <a:rPr lang="es-ES" sz="1300" b="1" dirty="0">
                <a:solidFill>
                  <a:schemeClr val="tx1"/>
                </a:solidFill>
                <a:latin typeface="Calibri" panose="020F0502020204030204" pitchFamily="34" charset="0"/>
              </a:rPr>
              <a:t>concretas</a:t>
            </a:r>
            <a:r>
              <a:rPr lang="es-ES" sz="1300" dirty="0">
                <a:solidFill>
                  <a:schemeClr val="tx1"/>
                </a:solidFill>
                <a:latin typeface="Calibri" panose="020F0502020204030204" pitchFamily="34" charset="0"/>
              </a:rPr>
              <a:t>, relevantes, a llevar a cabo en el ámbito de </a:t>
            </a:r>
            <a:r>
              <a:rPr lang="es-ES" sz="1300" dirty="0" smtClean="0">
                <a:solidFill>
                  <a:schemeClr val="tx1"/>
                </a:solidFill>
                <a:latin typeface="Calibri" panose="020F0502020204030204" pitchFamily="34" charset="0"/>
              </a:rPr>
              <a:t>cada patología para cumplir los </a:t>
            </a:r>
            <a:r>
              <a:rPr lang="es-ES" sz="1300" dirty="0">
                <a:solidFill>
                  <a:schemeClr val="tx1"/>
                </a:solidFill>
                <a:latin typeface="Calibri" panose="020F0502020204030204" pitchFamily="34" charset="0"/>
              </a:rPr>
              <a:t>objetivos prioritarios</a:t>
            </a:r>
          </a:p>
        </p:txBody>
      </p:sp>
      <p:sp>
        <p:nvSpPr>
          <p:cNvPr id="39" name="Rectángulo 38"/>
          <p:cNvSpPr/>
          <p:nvPr/>
        </p:nvSpPr>
        <p:spPr bwMode="ltGray">
          <a:xfrm>
            <a:off x="3390822" y="4507835"/>
            <a:ext cx="1943100" cy="1716133"/>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es-ES" sz="1300" dirty="0" smtClean="0">
                <a:solidFill>
                  <a:schemeClr val="tx1"/>
                </a:solidFill>
                <a:latin typeface="Calibri" panose="020F0502020204030204" pitchFamily="34" charset="0"/>
              </a:rPr>
              <a:t>Debate y </a:t>
            </a:r>
            <a:r>
              <a:rPr lang="es-ES" sz="1300" b="1" dirty="0">
                <a:solidFill>
                  <a:schemeClr val="tx1"/>
                </a:solidFill>
                <a:latin typeface="Calibri" panose="020F0502020204030204" pitchFamily="34" charset="0"/>
              </a:rPr>
              <a:t>priorización</a:t>
            </a:r>
            <a:r>
              <a:rPr lang="es-ES" sz="1300" dirty="0" smtClean="0">
                <a:solidFill>
                  <a:schemeClr val="tx1"/>
                </a:solidFill>
                <a:latin typeface="Calibri" panose="020F0502020204030204" pitchFamily="34" charset="0"/>
              </a:rPr>
              <a:t> (</a:t>
            </a:r>
            <a:r>
              <a:rPr lang="es-ES" sz="1300" dirty="0">
                <a:solidFill>
                  <a:schemeClr val="tx1"/>
                </a:solidFill>
                <a:latin typeface="Calibri" panose="020F0502020204030204" pitchFamily="34" charset="0"/>
              </a:rPr>
              <a:t>valorando su factibilidad), de las </a:t>
            </a:r>
            <a:r>
              <a:rPr lang="es-ES" sz="1300" b="1" dirty="0">
                <a:solidFill>
                  <a:schemeClr val="tx1"/>
                </a:solidFill>
                <a:latin typeface="Calibri" panose="020F0502020204030204" pitchFamily="34" charset="0"/>
              </a:rPr>
              <a:t>iniciativas seleccionadas</a:t>
            </a:r>
          </a:p>
        </p:txBody>
      </p:sp>
      <p:sp>
        <p:nvSpPr>
          <p:cNvPr id="40" name="Rectángulo 39"/>
          <p:cNvSpPr/>
          <p:nvPr/>
        </p:nvSpPr>
        <p:spPr bwMode="ltGray">
          <a:xfrm>
            <a:off x="5466129" y="4477446"/>
            <a:ext cx="1943100" cy="1716133"/>
          </a:xfrm>
          <a:prstGeom prst="rect">
            <a:avLst/>
          </a:prstGeom>
          <a:solidFill>
            <a:schemeClr val="bg1"/>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600"/>
              </a:spcAft>
            </a:pPr>
            <a:r>
              <a:rPr lang="es-ES" sz="1300" dirty="0" smtClean="0">
                <a:solidFill>
                  <a:schemeClr val="tx1"/>
                </a:solidFill>
                <a:latin typeface="Calibri" panose="020F0502020204030204" pitchFamily="34" charset="0"/>
              </a:rPr>
              <a:t>Diseño de la </a:t>
            </a:r>
            <a:r>
              <a:rPr lang="es-ES" sz="1300" b="1" dirty="0" smtClean="0">
                <a:solidFill>
                  <a:schemeClr val="tx1"/>
                </a:solidFill>
                <a:latin typeface="Calibri" panose="020F0502020204030204" pitchFamily="34" charset="0"/>
              </a:rPr>
              <a:t>hoja </a:t>
            </a:r>
            <a:r>
              <a:rPr lang="es-ES" sz="1300" b="1" dirty="0">
                <a:solidFill>
                  <a:schemeClr val="tx1"/>
                </a:solidFill>
                <a:latin typeface="Calibri" panose="020F0502020204030204" pitchFamily="34" charset="0"/>
              </a:rPr>
              <a:t>de ruta</a:t>
            </a:r>
            <a:r>
              <a:rPr lang="es-ES" sz="1300" dirty="0">
                <a:solidFill>
                  <a:schemeClr val="tx1"/>
                </a:solidFill>
                <a:latin typeface="Calibri" panose="020F0502020204030204" pitchFamily="34" charset="0"/>
              </a:rPr>
              <a:t> que garantice </a:t>
            </a:r>
            <a:r>
              <a:rPr lang="es-ES" sz="1300" dirty="0" smtClean="0">
                <a:solidFill>
                  <a:schemeClr val="tx1"/>
                </a:solidFill>
                <a:latin typeface="Calibri" panose="020F0502020204030204" pitchFamily="34" charset="0"/>
              </a:rPr>
              <a:t>la implantación de las iniciativas en el corto plazo.</a:t>
            </a:r>
            <a:endParaRPr lang="en-US" sz="1300" dirty="0">
              <a:solidFill>
                <a:schemeClr val="tx1"/>
              </a:solidFill>
              <a:latin typeface="Calibri" panose="020F0502020204030204" pitchFamily="34" charset="0"/>
            </a:endParaRPr>
          </a:p>
        </p:txBody>
      </p:sp>
      <p:sp>
        <p:nvSpPr>
          <p:cNvPr id="41" name="Rectángulo 40"/>
          <p:cNvSpPr/>
          <p:nvPr/>
        </p:nvSpPr>
        <p:spPr>
          <a:xfrm>
            <a:off x="5358630" y="4068771"/>
            <a:ext cx="2050282" cy="461665"/>
          </a:xfrm>
          <a:prstGeom prst="rect">
            <a:avLst/>
          </a:prstGeom>
        </p:spPr>
        <p:txBody>
          <a:bodyPr wrap="square">
            <a:spAutoFit/>
          </a:bodyPr>
          <a:lstStyle/>
          <a:p>
            <a:pPr algn="ctr"/>
            <a:r>
              <a:rPr lang="es-ES" sz="1200" b="1" i="1" dirty="0">
                <a:solidFill>
                  <a:schemeClr val="bg2">
                    <a:lumMod val="50000"/>
                  </a:schemeClr>
                </a:solidFill>
                <a:latin typeface="Calibri" panose="020F0502020204030204" pitchFamily="34" charset="0"/>
              </a:rPr>
              <a:t>Incorporación de comentarios finales</a:t>
            </a:r>
            <a:endParaRPr lang="es-ES" sz="1200" i="1" dirty="0">
              <a:solidFill>
                <a:schemeClr val="bg2">
                  <a:lumMod val="50000"/>
                </a:schemeClr>
              </a:solidFill>
            </a:endParaRPr>
          </a:p>
        </p:txBody>
      </p:sp>
      <p:sp>
        <p:nvSpPr>
          <p:cNvPr id="42" name="Rectángulo 41"/>
          <p:cNvSpPr/>
          <p:nvPr/>
        </p:nvSpPr>
        <p:spPr>
          <a:xfrm>
            <a:off x="3604761" y="4106318"/>
            <a:ext cx="1515223" cy="276999"/>
          </a:xfrm>
          <a:prstGeom prst="rect">
            <a:avLst/>
          </a:prstGeom>
        </p:spPr>
        <p:txBody>
          <a:bodyPr wrap="none">
            <a:spAutoFit/>
          </a:bodyPr>
          <a:lstStyle/>
          <a:p>
            <a:pPr algn="ctr"/>
            <a:r>
              <a:rPr lang="es-ES" sz="1200" b="1" i="1" dirty="0">
                <a:solidFill>
                  <a:schemeClr val="bg2">
                    <a:lumMod val="50000"/>
                  </a:schemeClr>
                </a:solidFill>
                <a:latin typeface="Calibri" panose="020F0502020204030204" pitchFamily="34" charset="0"/>
              </a:rPr>
              <a:t>Realización del taller</a:t>
            </a:r>
            <a:endParaRPr lang="es-ES" sz="1200" i="1" dirty="0">
              <a:solidFill>
                <a:schemeClr val="bg2">
                  <a:lumMod val="50000"/>
                </a:schemeClr>
              </a:solidFill>
            </a:endParaRPr>
          </a:p>
        </p:txBody>
      </p:sp>
      <p:sp>
        <p:nvSpPr>
          <p:cNvPr id="43" name="Rectángulo 42"/>
          <p:cNvSpPr/>
          <p:nvPr/>
        </p:nvSpPr>
        <p:spPr>
          <a:xfrm>
            <a:off x="1498007" y="4106318"/>
            <a:ext cx="1567866" cy="276999"/>
          </a:xfrm>
          <a:prstGeom prst="rect">
            <a:avLst/>
          </a:prstGeom>
          <a:solidFill>
            <a:schemeClr val="bg1"/>
          </a:solidFill>
        </p:spPr>
        <p:txBody>
          <a:bodyPr wrap="none">
            <a:spAutoFit/>
          </a:bodyPr>
          <a:lstStyle/>
          <a:p>
            <a:pPr algn="ctr"/>
            <a:r>
              <a:rPr lang="es-ES" sz="1200" b="1" i="1" dirty="0">
                <a:solidFill>
                  <a:schemeClr val="bg2">
                    <a:lumMod val="50000"/>
                  </a:schemeClr>
                </a:solidFill>
                <a:latin typeface="Calibri" panose="020F0502020204030204" pitchFamily="34" charset="0"/>
              </a:rPr>
              <a:t>Preparación del taller</a:t>
            </a:r>
            <a:endParaRPr lang="es-ES" sz="1200" i="1" dirty="0">
              <a:solidFill>
                <a:schemeClr val="bg2">
                  <a:lumMod val="50000"/>
                </a:schemeClr>
              </a:solidFill>
            </a:endParaRPr>
          </a:p>
        </p:txBody>
      </p:sp>
      <p:graphicFrame>
        <p:nvGraphicFramePr>
          <p:cNvPr id="7" name="Objeto 6"/>
          <p:cNvGraphicFramePr>
            <a:graphicFrameLocks noChangeAspect="1"/>
          </p:cNvGraphicFramePr>
          <p:nvPr>
            <p:extLst>
              <p:ext uri="{D42A27DB-BD31-4B8C-83A1-F6EECF244321}">
                <p14:modId xmlns:p14="http://schemas.microsoft.com/office/powerpoint/2010/main" val="1016874131"/>
              </p:ext>
            </p:extLst>
          </p:nvPr>
        </p:nvGraphicFramePr>
        <p:xfrm>
          <a:off x="7880902" y="1705480"/>
          <a:ext cx="914400" cy="771525"/>
        </p:xfrm>
        <a:graphic>
          <a:graphicData uri="http://schemas.openxmlformats.org/presentationml/2006/ole">
            <mc:AlternateContent xmlns:mc="http://schemas.openxmlformats.org/markup-compatibility/2006">
              <mc:Choice xmlns:v="urn:schemas-microsoft-com:vml" Requires="v">
                <p:oleObj spid="_x0000_s3163178" name="Acrobat Document" showAsIcon="1" r:id="rId3" imgW="914400" imgH="771480" progId="Acrobat.Document.DC">
                  <p:embed/>
                </p:oleObj>
              </mc:Choice>
              <mc:Fallback>
                <p:oleObj name="Acrobat Document" showAsIcon="1" r:id="rId3" imgW="914400" imgH="771480" progId="Acrobat.Document.DC">
                  <p:embed/>
                  <p:pic>
                    <p:nvPicPr>
                      <p:cNvPr id="0" name=""/>
                      <p:cNvPicPr/>
                      <p:nvPr/>
                    </p:nvPicPr>
                    <p:blipFill>
                      <a:blip r:embed="rId4"/>
                      <a:stretch>
                        <a:fillRect/>
                      </a:stretch>
                    </p:blipFill>
                    <p:spPr>
                      <a:xfrm>
                        <a:off x="7880902" y="1705480"/>
                        <a:ext cx="914400" cy="771525"/>
                      </a:xfrm>
                      <a:prstGeom prst="rect">
                        <a:avLst/>
                      </a:prstGeom>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596927694"/>
              </p:ext>
            </p:extLst>
          </p:nvPr>
        </p:nvGraphicFramePr>
        <p:xfrm>
          <a:off x="7880902" y="2835612"/>
          <a:ext cx="914400" cy="771525"/>
        </p:xfrm>
        <a:graphic>
          <a:graphicData uri="http://schemas.openxmlformats.org/presentationml/2006/ole">
            <mc:AlternateContent xmlns:mc="http://schemas.openxmlformats.org/markup-compatibility/2006">
              <mc:Choice xmlns:v="urn:schemas-microsoft-com:vml" Requires="v">
                <p:oleObj spid="_x0000_s3163179" name="Acrobat Document" showAsIcon="1" r:id="rId5" imgW="914400" imgH="771480" progId="Acrobat.Document.DC">
                  <p:embed/>
                </p:oleObj>
              </mc:Choice>
              <mc:Fallback>
                <p:oleObj name="Acrobat Document" showAsIcon="1" r:id="rId5" imgW="914400" imgH="771480" progId="Acrobat.Document.DC">
                  <p:embed/>
                  <p:pic>
                    <p:nvPicPr>
                      <p:cNvPr id="0" name=""/>
                      <p:cNvPicPr/>
                      <p:nvPr/>
                    </p:nvPicPr>
                    <p:blipFill>
                      <a:blip r:embed="rId6"/>
                      <a:stretch>
                        <a:fillRect/>
                      </a:stretch>
                    </p:blipFill>
                    <p:spPr>
                      <a:xfrm>
                        <a:off x="7880902" y="2835612"/>
                        <a:ext cx="914400" cy="771525"/>
                      </a:xfrm>
                      <a:prstGeom prst="rect">
                        <a:avLst/>
                      </a:prstGeom>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951269291"/>
              </p:ext>
            </p:extLst>
          </p:nvPr>
        </p:nvGraphicFramePr>
        <p:xfrm>
          <a:off x="7880902" y="3965744"/>
          <a:ext cx="914400" cy="771525"/>
        </p:xfrm>
        <a:graphic>
          <a:graphicData uri="http://schemas.openxmlformats.org/presentationml/2006/ole">
            <mc:AlternateContent xmlns:mc="http://schemas.openxmlformats.org/markup-compatibility/2006">
              <mc:Choice xmlns:v="urn:schemas-microsoft-com:vml" Requires="v">
                <p:oleObj spid="_x0000_s3163180" name="Acrobat Document" showAsIcon="1" r:id="rId7" imgW="914400" imgH="771480" progId="Acrobat.Document.DC">
                  <p:embed/>
                </p:oleObj>
              </mc:Choice>
              <mc:Fallback>
                <p:oleObj name="Acrobat Document" showAsIcon="1" r:id="rId7" imgW="914400" imgH="771480" progId="Acrobat.Document.DC">
                  <p:embed/>
                  <p:pic>
                    <p:nvPicPr>
                      <p:cNvPr id="0" name=""/>
                      <p:cNvPicPr/>
                      <p:nvPr/>
                    </p:nvPicPr>
                    <p:blipFill>
                      <a:blip r:embed="rId8"/>
                      <a:stretch>
                        <a:fillRect/>
                      </a:stretch>
                    </p:blipFill>
                    <p:spPr>
                      <a:xfrm>
                        <a:off x="7880902" y="3965744"/>
                        <a:ext cx="914400" cy="771525"/>
                      </a:xfrm>
                      <a:prstGeom prst="rect">
                        <a:avLst/>
                      </a:prstGeom>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483913494"/>
              </p:ext>
            </p:extLst>
          </p:nvPr>
        </p:nvGraphicFramePr>
        <p:xfrm>
          <a:off x="7880902" y="5095875"/>
          <a:ext cx="914400" cy="771525"/>
        </p:xfrm>
        <a:graphic>
          <a:graphicData uri="http://schemas.openxmlformats.org/presentationml/2006/ole">
            <mc:AlternateContent xmlns:mc="http://schemas.openxmlformats.org/markup-compatibility/2006">
              <mc:Choice xmlns:v="urn:schemas-microsoft-com:vml" Requires="v">
                <p:oleObj spid="_x0000_s3163181" name="Acrobat Document" showAsIcon="1" r:id="rId9" imgW="914400" imgH="771480" progId="Acrobat.Document.DC">
                  <p:embed/>
                </p:oleObj>
              </mc:Choice>
              <mc:Fallback>
                <p:oleObj name="Acrobat Document" showAsIcon="1" r:id="rId9" imgW="914400" imgH="771480" progId="Acrobat.Document.DC">
                  <p:embed/>
                  <p:pic>
                    <p:nvPicPr>
                      <p:cNvPr id="0" name=""/>
                      <p:cNvPicPr/>
                      <p:nvPr/>
                    </p:nvPicPr>
                    <p:blipFill>
                      <a:blip r:embed="rId10"/>
                      <a:stretch>
                        <a:fillRect/>
                      </a:stretch>
                    </p:blipFill>
                    <p:spPr>
                      <a:xfrm>
                        <a:off x="7880902" y="50958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927786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046&quot;/&gt;&lt;CPresentation id=&quot;1&quot;&gt;&lt;m_precDefaultNumber&gt;&lt;m_bNumberIsYear val=&quot;0&quot;/&gt;&lt;/m_precDefaultNumber&gt;&lt;m_precDefaultPercent&gt;&lt;m_bNumberIsYear val=&quot;0&quot;/&gt;&lt;/m_precDefaultPercent&gt;&lt;m_precDefaultDate&gt;&lt;m_bNumberIsYear val=&quot;0&quot;/&gt;&lt;/m_precDefaultDate&gt;&lt;m_precDefaultYear&gt;&lt;m_bNumberIsYear val=&quot;0&quot;/&gt;&lt;/m_precDefaultYear&gt;&lt;m_precDefaultQuarter&gt;&lt;m_bNumberIsYear val=&quot;0&quot;/&gt;&lt;/m_precDefaultQuarter&gt;&lt;m_precDefaultMonth&gt;&lt;m_bNumberIsYear val=&quot;0&quot;/&gt;&lt;/m_precDefaultMonth&gt;&lt;m_precDefaultWeek&gt;&lt;m_bNumberIsYear val=&quot;0&quot;/&gt;&lt;/m_precDefaultWeek&gt;&lt;m_precDefaultDay&gt;&lt;m_bNumberIsYear val=&quot;0&quot;/&gt;&lt;/m_precDefaultDay&gt;&lt;m_mruColor&gt;&lt;m_vecMRU length=&quot;1&quot;&gt;&lt;elem m_fUsage=&quot;1.00000000000000000000E+000&quot;&gt;&lt;m_msothmcolidx val=&quot;0&quot;/&gt;&lt;m_rgb r=&quot;a&quot; g=&quot;84&quot; b=&quot;6&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JsKF11gcU2vm6qLWMWDJQ"/>
</p:tagLst>
</file>

<file path=ppt/theme/theme1.xml><?xml version="1.0" encoding="utf-8"?>
<a:theme xmlns:a="http://schemas.openxmlformats.org/drawingml/2006/main" name="1_PwC">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72467</TotalTime>
  <Words>1443</Words>
  <Application>Microsoft Office PowerPoint</Application>
  <PresentationFormat>Presentación en pantalla (4:3)</PresentationFormat>
  <Paragraphs>186</Paragraphs>
  <Slides>11</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11</vt:i4>
      </vt:variant>
    </vt:vector>
  </HeadingPairs>
  <TitlesOfParts>
    <vt:vector size="22" baseType="lpstr">
      <vt:lpstr>Arial</vt:lpstr>
      <vt:lpstr>Calibri</vt:lpstr>
      <vt:lpstr>Courier New</vt:lpstr>
      <vt:lpstr>Georgia</vt:lpstr>
      <vt:lpstr>MyriadPro-Regular</vt:lpstr>
      <vt:lpstr>MyriadPro-Regularo)</vt:lpstr>
      <vt:lpstr>Times New Roman</vt:lpstr>
      <vt:lpstr>Wingdings</vt:lpstr>
      <vt:lpstr>1_PwC</vt:lpstr>
      <vt:lpstr>Diapositiva de think-cell</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PwC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MAPEX_Resumen actividades 2015</dc:title>
  <dc:creator>dmateos</dc:creator>
  <cp:lastModifiedBy>ascendo Consulting</cp:lastModifiedBy>
  <cp:revision>6739</cp:revision>
  <cp:lastPrinted>2015-12-28T20:12:01Z</cp:lastPrinted>
  <dcterms:created xsi:type="dcterms:W3CDTF">2010-09-07T13:26:45Z</dcterms:created>
  <dcterms:modified xsi:type="dcterms:W3CDTF">2016-02-04T10:42:28Z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